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22" Type="http://schemas.openxmlformats.org/officeDocument/2006/relationships/slide" Target="slides/slide18.xml"/><Relationship Id="rId44" Type="http://schemas.openxmlformats.org/officeDocument/2006/relationships/slide" Target="slides/slide40.xml"/><Relationship Id="rId21" Type="http://schemas.openxmlformats.org/officeDocument/2006/relationships/slide" Target="slides/slide17.xml"/><Relationship Id="rId43" Type="http://schemas.openxmlformats.org/officeDocument/2006/relationships/slide" Target="slides/slide39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898c00ed85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1898c00ed85_0_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898c00ed85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1898c00ed85_0_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898c00ed85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1898c00ed85_0_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898c00ed85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1898c00ed85_0_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898c00ed85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1898c00ed85_0_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898c00ed85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1898c00ed85_0_1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898c00ed85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g1898c00ed85_0_1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898c00ed85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g1898c00ed85_0_1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898c00ed85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g1898c00ed85_0_1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898c00ed85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g1898c00ed85_0_1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1694c00250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1694c0025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898c00ed85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1898c00ed85_0_1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1694c00250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11694c00250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11694c00250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11694c0025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898c00ed85_0_1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898c00ed85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11694c00250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11694c0025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11694c00250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11694c0025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898c00ed8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1898c00ed85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898c00ed8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1898c00ed85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898c00ed8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1898c00ed85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898c00ed85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1898c00ed85_0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898c00ed85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1898c00ed85_0_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898c00ed85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1898c00ed85_0_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" name="Google Shape;25;p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" name="Google Shape;26;p2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7" name="Google Shape;27;p2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1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9" name="Google Shape;99;p12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0" name="Google Shape;100;p1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12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12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800" u="none" cap="none" strike="noStrike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8" name="Google Shape;108;p1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4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4" name="Google Shape;114;p14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1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5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3" name="Google Shape;123;p15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4" name="Google Shape;124;p1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6"/>
          <p:cNvSpPr txBox="1"/>
          <p:nvPr>
            <p:ph idx="1" type="body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0" name="Google Shape;130;p1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7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6" name="Google Shape;136;p1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2" name="Google Shape;42;p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8" name="Google Shape;48;p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6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1" name="Google Shape;61;p6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2" name="Google Shape;62;p6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3" name="Google Shape;63;p6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9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9" name="Google Shape;79;p9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80" name="Google Shape;80;p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0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0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7" name="Google Shape;87;p1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" name="Google Shape;9;p1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Google Shape;10;p1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3" name="Google Shape;13;p1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Google Shape;17;p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" name="Google Shape;20;p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" name="Google Shape;21;p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png"/><Relationship Id="rId4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Relationship Id="rId4" Type="http://schemas.openxmlformats.org/officeDocument/2006/relationships/image" Target="../media/image15.png"/><Relationship Id="rId5" Type="http://schemas.openxmlformats.org/officeDocument/2006/relationships/image" Target="../media/image3.png"/><Relationship Id="rId6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5.png"/><Relationship Id="rId4" Type="http://schemas.openxmlformats.org/officeDocument/2006/relationships/image" Target="../media/image3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png"/><Relationship Id="rId4" Type="http://schemas.openxmlformats.org/officeDocument/2006/relationships/image" Target="../media/image31.png"/><Relationship Id="rId5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5.jpg"/><Relationship Id="rId4" Type="http://schemas.openxmlformats.org/officeDocument/2006/relationships/image" Target="../media/image34.png"/><Relationship Id="rId5" Type="http://schemas.openxmlformats.org/officeDocument/2006/relationships/image" Target="../media/image3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9.png"/><Relationship Id="rId4" Type="http://schemas.openxmlformats.org/officeDocument/2006/relationships/image" Target="../media/image3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Relationship Id="rId6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lang="en-US" sz="7100"/>
              <a:t>Foundations of </a:t>
            </a:r>
            <a:endParaRPr sz="7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lang="en-US" sz="7100"/>
              <a:t>Dental Business</a:t>
            </a:r>
            <a:endParaRPr sz="7100"/>
          </a:p>
        </p:txBody>
      </p:sp>
      <p:sp>
        <p:nvSpPr>
          <p:cNvPr id="144" name="Google Shape;144;p18"/>
          <p:cNvSpPr txBox="1"/>
          <p:nvPr/>
        </p:nvSpPr>
        <p:spPr>
          <a:xfrm>
            <a:off x="1507075" y="4050825"/>
            <a:ext cx="653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Systemization is Key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7"/>
          <p:cNvSpPr txBox="1"/>
          <p:nvPr>
            <p:ph type="title"/>
          </p:nvPr>
        </p:nvSpPr>
        <p:spPr>
          <a:xfrm>
            <a:off x="556109" y="26325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Hygiene Department Weekly Indicators</a:t>
            </a:r>
            <a:endParaRPr/>
          </a:p>
        </p:txBody>
      </p:sp>
      <p:pic>
        <p:nvPicPr>
          <p:cNvPr descr="Table&#10;&#10;Description automatically generated" id="227" name="Google Shape;227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8005" y="1061350"/>
            <a:ext cx="5581200" cy="549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8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Case Acceptance Rate</a:t>
            </a:r>
            <a:endParaRPr/>
          </a:p>
        </p:txBody>
      </p:sp>
      <p:sp>
        <p:nvSpPr>
          <p:cNvPr id="233" name="Google Shape;233;p28"/>
          <p:cNvSpPr txBox="1"/>
          <p:nvPr>
            <p:ph idx="1" type="body"/>
          </p:nvPr>
        </p:nvSpPr>
        <p:spPr>
          <a:xfrm>
            <a:off x="677325" y="1524000"/>
            <a:ext cx="8916900" cy="43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68300" lvl="0" marL="342900" rtl="0" algn="l">
              <a:spcBef>
                <a:spcPts val="0"/>
              </a:spcBef>
              <a:spcAft>
                <a:spcPts val="0"/>
              </a:spcAft>
              <a:buSzPts val="1840"/>
              <a:buChar char="►"/>
            </a:pPr>
            <a:r>
              <a:rPr lang="en-US" sz="2200"/>
              <a:t>Case Acceptance by $$$</a:t>
            </a:r>
            <a:endParaRPr sz="2200"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-311150" lvl="1" marL="742950" rtl="0" algn="l">
              <a:spcBef>
                <a:spcPts val="1000"/>
              </a:spcBef>
              <a:spcAft>
                <a:spcPts val="0"/>
              </a:spcAft>
              <a:buSzPts val="1680"/>
              <a:buChar char="►"/>
            </a:pPr>
            <a:r>
              <a:rPr lang="en-US" sz="2000"/>
              <a:t>You Treatment plan $50,000….and Patients accept $25k…..then you’re at 50%</a:t>
            </a:r>
            <a:endParaRPr sz="2000"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-368300" lvl="0" marL="342900" rtl="0" algn="l">
              <a:spcBef>
                <a:spcPts val="1000"/>
              </a:spcBef>
              <a:spcAft>
                <a:spcPts val="0"/>
              </a:spcAft>
              <a:buSzPts val="1840"/>
              <a:buChar char="►"/>
            </a:pPr>
            <a:r>
              <a:rPr lang="en-US" sz="2200"/>
              <a:t>Case Acceptance by Patients</a:t>
            </a:r>
            <a:endParaRPr sz="2200"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-311150" lvl="1" marL="742950" rtl="0" algn="l">
              <a:spcBef>
                <a:spcPts val="1000"/>
              </a:spcBef>
              <a:spcAft>
                <a:spcPts val="0"/>
              </a:spcAft>
              <a:buSzPts val="1680"/>
              <a:buChar char="►"/>
            </a:pPr>
            <a:r>
              <a:rPr lang="en-US" sz="2000"/>
              <a:t>You treatment plan $50,000 between 10 patients</a:t>
            </a:r>
            <a:endParaRPr sz="2000"/>
          </a:p>
          <a:p>
            <a:pPr indent="-311150" lvl="1" marL="742950" rtl="0" algn="l">
              <a:spcBef>
                <a:spcPts val="1000"/>
              </a:spcBef>
              <a:spcAft>
                <a:spcPts val="0"/>
              </a:spcAft>
              <a:buSzPts val="1680"/>
              <a:buChar char="►"/>
            </a:pPr>
            <a:r>
              <a:rPr lang="en-US" sz="2000"/>
              <a:t>1 Case was $40,000….the others all added up to $10,000 Total</a:t>
            </a:r>
            <a:endParaRPr sz="2000"/>
          </a:p>
          <a:p>
            <a:pPr indent="-311150" lvl="1" marL="742950" rtl="0" algn="l">
              <a:spcBef>
                <a:spcPts val="1000"/>
              </a:spcBef>
              <a:spcAft>
                <a:spcPts val="0"/>
              </a:spcAft>
              <a:buSzPts val="1680"/>
              <a:buChar char="►"/>
            </a:pPr>
            <a:r>
              <a:rPr lang="en-US" sz="2000"/>
              <a:t>The other 9 accept --&gt; then you have a 90% Case Acceptance by Patients</a:t>
            </a:r>
            <a:endParaRPr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9" name="Google Shape;239;p29"/>
          <p:cNvSpPr txBox="1"/>
          <p:nvPr>
            <p:ph type="title"/>
          </p:nvPr>
        </p:nvSpPr>
        <p:spPr>
          <a:xfrm>
            <a:off x="1269608" y="869375"/>
            <a:ext cx="10197600" cy="10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Hygiene Goals</a:t>
            </a:r>
            <a:endParaRPr/>
          </a:p>
        </p:txBody>
      </p:sp>
      <p:sp>
        <p:nvSpPr>
          <p:cNvPr id="240" name="Google Shape;240;p29"/>
          <p:cNvSpPr/>
          <p:nvPr/>
        </p:nvSpPr>
        <p:spPr>
          <a:xfrm rot="10800000">
            <a:off x="-104" y="54"/>
            <a:ext cx="842700" cy="5666100"/>
          </a:xfrm>
          <a:prstGeom prst="triangle">
            <a:avLst>
              <a:gd fmla="val 100000" name="adj"/>
            </a:avLst>
          </a:prstGeom>
          <a:solidFill>
            <a:schemeClr val="accent1">
              <a:alpha val="8471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9"/>
          <p:cNvSpPr/>
          <p:nvPr/>
        </p:nvSpPr>
        <p:spPr>
          <a:xfrm flipH="1">
            <a:off x="11743200" y="4013200"/>
            <a:ext cx="448800" cy="2844900"/>
          </a:xfrm>
          <a:prstGeom prst="triangle">
            <a:avLst>
              <a:gd fmla="val 0" name="adj"/>
            </a:avLst>
          </a:prstGeom>
          <a:solidFill>
            <a:schemeClr val="accent1">
              <a:alpha val="8471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2" name="Google Shape;242;p29"/>
          <p:cNvGrpSpPr/>
          <p:nvPr/>
        </p:nvGrpSpPr>
        <p:grpSpPr>
          <a:xfrm>
            <a:off x="1397999" y="2116383"/>
            <a:ext cx="9396000" cy="3134351"/>
            <a:chOff x="111066" y="479565"/>
            <a:chExt cx="9396000" cy="3134351"/>
          </a:xfrm>
        </p:grpSpPr>
        <p:sp>
          <p:nvSpPr>
            <p:cNvPr id="243" name="Google Shape;243;p29"/>
            <p:cNvSpPr/>
            <p:nvPr/>
          </p:nvSpPr>
          <p:spPr>
            <a:xfrm>
              <a:off x="1299066" y="479565"/>
              <a:ext cx="1944000" cy="1944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9"/>
            <p:cNvSpPr/>
            <p:nvPr/>
          </p:nvSpPr>
          <p:spPr>
            <a:xfrm>
              <a:off x="111066" y="2893916"/>
              <a:ext cx="432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9"/>
            <p:cNvSpPr txBox="1"/>
            <p:nvPr/>
          </p:nvSpPr>
          <p:spPr>
            <a:xfrm>
              <a:off x="111066" y="2893916"/>
              <a:ext cx="432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Goal is to always have Hygiene Produce 3.3 X Their Hourly wage</a:t>
              </a:r>
              <a:endParaRPr sz="1600"/>
            </a:p>
          </p:txBody>
        </p:sp>
        <p:sp>
          <p:nvSpPr>
            <p:cNvPr id="246" name="Google Shape;246;p29"/>
            <p:cNvSpPr/>
            <p:nvPr/>
          </p:nvSpPr>
          <p:spPr>
            <a:xfrm>
              <a:off x="6375066" y="479565"/>
              <a:ext cx="1944000" cy="19440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9"/>
            <p:cNvSpPr/>
            <p:nvPr/>
          </p:nvSpPr>
          <p:spPr>
            <a:xfrm>
              <a:off x="5187066" y="2893916"/>
              <a:ext cx="432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9"/>
            <p:cNvSpPr txBox="1"/>
            <p:nvPr/>
          </p:nvSpPr>
          <p:spPr>
            <a:xfrm>
              <a:off x="5187066" y="2893916"/>
              <a:ext cx="432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So if their hourly wage is $40…..then $132 in Collection/Production per hour is the goal </a:t>
              </a:r>
              <a:endParaRPr sz="200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0"/>
          <p:cNvSpPr txBox="1"/>
          <p:nvPr>
            <p:ph type="title"/>
          </p:nvPr>
        </p:nvSpPr>
        <p:spPr>
          <a:xfrm>
            <a:off x="677334" y="332525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Doctor Department Weekly Indicators</a:t>
            </a:r>
            <a:endParaRPr/>
          </a:p>
        </p:txBody>
      </p:sp>
      <p:pic>
        <p:nvPicPr>
          <p:cNvPr descr="Table&#10;&#10;Description automatically generated" id="254" name="Google Shape;254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9586" y="1176556"/>
            <a:ext cx="6448500" cy="538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0" name="Google Shape;260;p31"/>
          <p:cNvSpPr txBox="1"/>
          <p:nvPr>
            <p:ph type="title"/>
          </p:nvPr>
        </p:nvSpPr>
        <p:spPr>
          <a:xfrm>
            <a:off x="652481" y="1382486"/>
            <a:ext cx="3547500" cy="409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 sz="4400"/>
              <a:t>Treatment planning Statistics</a:t>
            </a:r>
            <a:endParaRPr/>
          </a:p>
        </p:txBody>
      </p:sp>
      <p:grpSp>
        <p:nvGrpSpPr>
          <p:cNvPr id="261" name="Google Shape;261;p31"/>
          <p:cNvGrpSpPr/>
          <p:nvPr/>
        </p:nvGrpSpPr>
        <p:grpSpPr>
          <a:xfrm>
            <a:off x="1329125" y="-8467"/>
            <a:ext cx="4767008" cy="6866580"/>
            <a:chOff x="7425125" y="-8467"/>
            <a:chExt cx="4767008" cy="6866580"/>
          </a:xfrm>
        </p:grpSpPr>
        <p:cxnSp>
          <p:nvCxnSpPr>
            <p:cNvPr id="262" name="Google Shape;262;p3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>
                  <a:alpha val="749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3" name="Google Shape;263;p31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cap="flat" cmpd="sng" w="9525">
              <a:solidFill>
                <a:srgbClr val="BFBFBF">
                  <a:alpha val="800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4" name="Google Shape;264;p31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0"/>
              </a:schemeClr>
            </a:solidFill>
            <a:ln>
              <a:noFill/>
            </a:ln>
          </p:spPr>
        </p:sp>
        <p:sp>
          <p:nvSpPr>
            <p:cNvPr id="265" name="Google Shape;265;p31"/>
            <p:cNvSpPr/>
            <p:nvPr/>
          </p:nvSpPr>
          <p:spPr>
            <a:xfrm>
              <a:off x="9603442" y="-8467"/>
              <a:ext cx="258617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66" name="Google Shape;266;p31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1"/>
            <p:cNvSpPr/>
            <p:nvPr/>
          </p:nvSpPr>
          <p:spPr>
            <a:xfrm>
              <a:off x="9334500" y="-8467"/>
              <a:ext cx="2850868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0"/>
              </a:srgbClr>
            </a:solidFill>
            <a:ln>
              <a:noFill/>
            </a:ln>
          </p:spPr>
        </p:sp>
        <p:sp>
          <p:nvSpPr>
            <p:cNvPr id="268" name="Google Shape;268;p31"/>
            <p:cNvSpPr/>
            <p:nvPr/>
          </p:nvSpPr>
          <p:spPr>
            <a:xfrm>
              <a:off x="10898730" y="-8467"/>
              <a:ext cx="1290094" cy="6858000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0"/>
              </a:srgbClr>
            </a:solidFill>
            <a:ln>
              <a:noFill/>
            </a:ln>
          </p:spPr>
        </p:sp>
        <p:sp>
          <p:nvSpPr>
            <p:cNvPr id="269" name="Google Shape;269;p31"/>
            <p:cNvSpPr/>
            <p:nvPr/>
          </p:nvSpPr>
          <p:spPr>
            <a:xfrm>
              <a:off x="10938999" y="-8467"/>
              <a:ext cx="1249825" cy="6858000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9"/>
              </a:schemeClr>
            </a:solidFill>
            <a:ln>
              <a:noFill/>
            </a:ln>
          </p:spPr>
        </p:sp>
        <p:sp>
          <p:nvSpPr>
            <p:cNvPr id="270" name="Google Shape;270;p31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1" name="Google Shape;271;p31"/>
          <p:cNvSpPr/>
          <p:nvPr/>
        </p:nvSpPr>
        <p:spPr>
          <a:xfrm>
            <a:off x="5977719" y="0"/>
            <a:ext cx="6214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272" name="Google Shape;272;p31"/>
          <p:cNvGrpSpPr/>
          <p:nvPr/>
        </p:nvGrpSpPr>
        <p:grpSpPr>
          <a:xfrm>
            <a:off x="4916553" y="1753744"/>
            <a:ext cx="6628924" cy="3361343"/>
            <a:chOff x="0" y="809181"/>
            <a:chExt cx="6628924" cy="3361343"/>
          </a:xfrm>
        </p:grpSpPr>
        <p:sp>
          <p:nvSpPr>
            <p:cNvPr id="273" name="Google Shape;273;p31"/>
            <p:cNvSpPr/>
            <p:nvPr/>
          </p:nvSpPr>
          <p:spPr>
            <a:xfrm>
              <a:off x="0" y="809181"/>
              <a:ext cx="6628800" cy="1494000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1"/>
            <p:cNvSpPr/>
            <p:nvPr/>
          </p:nvSpPr>
          <p:spPr>
            <a:xfrm>
              <a:off x="451896" y="1145303"/>
              <a:ext cx="821700" cy="8217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1"/>
            <p:cNvSpPr/>
            <p:nvPr/>
          </p:nvSpPr>
          <p:spPr>
            <a:xfrm>
              <a:off x="1725424" y="809181"/>
              <a:ext cx="4903500" cy="149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31"/>
            <p:cNvSpPr txBox="1"/>
            <p:nvPr/>
          </p:nvSpPr>
          <p:spPr>
            <a:xfrm>
              <a:off x="1725424" y="809181"/>
              <a:ext cx="4903500" cy="149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8100" lIns="158100" spcFirstLastPara="1" rIns="158100" wrap="square" tIns="15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Trebuchet MS"/>
                <a:buNone/>
              </a:pPr>
              <a:r>
                <a:rPr b="0" i="0" lang="en-US" sz="25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Average Treatment acceptance rate by patients – 60-90%</a:t>
              </a:r>
              <a:endParaRPr/>
            </a:p>
          </p:txBody>
        </p:sp>
        <p:sp>
          <p:nvSpPr>
            <p:cNvPr id="277" name="Google Shape;277;p31"/>
            <p:cNvSpPr/>
            <p:nvPr/>
          </p:nvSpPr>
          <p:spPr>
            <a:xfrm>
              <a:off x="0" y="2676524"/>
              <a:ext cx="6628800" cy="1494000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1"/>
            <p:cNvSpPr/>
            <p:nvPr/>
          </p:nvSpPr>
          <p:spPr>
            <a:xfrm>
              <a:off x="451896" y="3012646"/>
              <a:ext cx="821700" cy="8217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1"/>
            <p:cNvSpPr/>
            <p:nvPr/>
          </p:nvSpPr>
          <p:spPr>
            <a:xfrm>
              <a:off x="1725424" y="2676524"/>
              <a:ext cx="4903500" cy="149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1"/>
            <p:cNvSpPr txBox="1"/>
            <p:nvPr/>
          </p:nvSpPr>
          <p:spPr>
            <a:xfrm>
              <a:off x="1725424" y="2676524"/>
              <a:ext cx="4903500" cy="149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8100" lIns="158100" spcFirstLastPara="1" rIns="158100" wrap="square" tIns="15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Trebuchet MS"/>
                <a:buNone/>
              </a:pPr>
              <a:r>
                <a:rPr b="0" i="0" lang="en-US" sz="25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Average Treatment acceptance rate by dollar – 25-45%</a:t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6" name="Google Shape;286;p32"/>
          <p:cNvSpPr txBox="1"/>
          <p:nvPr>
            <p:ph type="title"/>
          </p:nvPr>
        </p:nvSpPr>
        <p:spPr>
          <a:xfrm>
            <a:off x="1286933" y="609600"/>
            <a:ext cx="10197600" cy="10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Collections %</a:t>
            </a:r>
            <a:endParaRPr/>
          </a:p>
        </p:txBody>
      </p:sp>
      <p:sp>
        <p:nvSpPr>
          <p:cNvPr id="287" name="Google Shape;287;p32"/>
          <p:cNvSpPr/>
          <p:nvPr/>
        </p:nvSpPr>
        <p:spPr>
          <a:xfrm rot="10800000">
            <a:off x="-104" y="54"/>
            <a:ext cx="842700" cy="5666100"/>
          </a:xfrm>
          <a:prstGeom prst="triangle">
            <a:avLst>
              <a:gd fmla="val 100000" name="adj"/>
            </a:avLst>
          </a:prstGeom>
          <a:solidFill>
            <a:schemeClr val="accent1">
              <a:alpha val="8471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2"/>
          <p:cNvSpPr/>
          <p:nvPr/>
        </p:nvSpPr>
        <p:spPr>
          <a:xfrm flipH="1">
            <a:off x="11743200" y="4013200"/>
            <a:ext cx="448800" cy="2844900"/>
          </a:xfrm>
          <a:prstGeom prst="triangle">
            <a:avLst>
              <a:gd fmla="val 0" name="adj"/>
            </a:avLst>
          </a:prstGeom>
          <a:solidFill>
            <a:schemeClr val="accent1">
              <a:alpha val="8471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9" name="Google Shape;289;p32"/>
          <p:cNvGrpSpPr/>
          <p:nvPr/>
        </p:nvGrpSpPr>
        <p:grpSpPr>
          <a:xfrm>
            <a:off x="997176" y="2303322"/>
            <a:ext cx="10197658" cy="2679092"/>
            <a:chOff x="183800" y="869014"/>
            <a:chExt cx="9250416" cy="2355453"/>
          </a:xfrm>
        </p:grpSpPr>
        <p:sp>
          <p:nvSpPr>
            <p:cNvPr id="290" name="Google Shape;290;p32"/>
            <p:cNvSpPr/>
            <p:nvPr/>
          </p:nvSpPr>
          <p:spPr>
            <a:xfrm>
              <a:off x="582441" y="869014"/>
              <a:ext cx="1247100" cy="1247100"/>
            </a:xfrm>
            <a:prstGeom prst="ellipse">
              <a:avLst/>
            </a:prstGeom>
            <a:solidFill>
              <a:srgbClr val="52A0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32"/>
            <p:cNvSpPr/>
            <p:nvPr/>
          </p:nvSpPr>
          <p:spPr>
            <a:xfrm>
              <a:off x="848202" y="1134775"/>
              <a:ext cx="715500" cy="7155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183800" y="2504467"/>
              <a:ext cx="20442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2"/>
            <p:cNvSpPr txBox="1"/>
            <p:nvPr/>
          </p:nvSpPr>
          <p:spPr>
            <a:xfrm>
              <a:off x="183800" y="2504467"/>
              <a:ext cx="20442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Trebuchet MS"/>
                <a:buNone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SHOULD ALWAYS BE BETWEEN 97-99%</a:t>
              </a:r>
              <a:endParaRPr/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2984513" y="869014"/>
              <a:ext cx="1247100" cy="1247100"/>
            </a:xfrm>
            <a:prstGeom prst="ellipse">
              <a:avLst/>
            </a:prstGeom>
            <a:solidFill>
              <a:srgbClr val="E4B9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3250275" y="1134775"/>
              <a:ext cx="715500" cy="7155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2"/>
            <p:cNvSpPr/>
            <p:nvPr/>
          </p:nvSpPr>
          <p:spPr>
            <a:xfrm>
              <a:off x="2585872" y="2504467"/>
              <a:ext cx="20442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2"/>
            <p:cNvSpPr txBox="1"/>
            <p:nvPr/>
          </p:nvSpPr>
          <p:spPr>
            <a:xfrm>
              <a:off x="2585872" y="2504467"/>
              <a:ext cx="20442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Trebuchet MS"/>
                <a:buNone/>
              </a:pPr>
              <a:r>
                <a:rPr lang="en-US" sz="15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OVER 100</a:t>
              </a:r>
              <a:r>
                <a:rPr b="0" i="0" lang="en-US" sz="15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% CAN HAPPEN IN SHORT BURSTS OF TIME</a:t>
              </a:r>
              <a:endParaRPr/>
            </a:p>
          </p:txBody>
        </p:sp>
        <p:sp>
          <p:nvSpPr>
            <p:cNvPr id="298" name="Google Shape;298;p32"/>
            <p:cNvSpPr/>
            <p:nvPr/>
          </p:nvSpPr>
          <p:spPr>
            <a:xfrm>
              <a:off x="5386585" y="869014"/>
              <a:ext cx="1247100" cy="1247100"/>
            </a:xfrm>
            <a:prstGeom prst="ellipse">
              <a:avLst/>
            </a:prstGeom>
            <a:solidFill>
              <a:srgbClr val="E766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2"/>
            <p:cNvSpPr/>
            <p:nvPr/>
          </p:nvSpPr>
          <p:spPr>
            <a:xfrm>
              <a:off x="5652347" y="1134775"/>
              <a:ext cx="715500" cy="7155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2"/>
            <p:cNvSpPr/>
            <p:nvPr/>
          </p:nvSpPr>
          <p:spPr>
            <a:xfrm>
              <a:off x="4987944" y="2504467"/>
              <a:ext cx="20442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2"/>
            <p:cNvSpPr txBox="1"/>
            <p:nvPr/>
          </p:nvSpPr>
          <p:spPr>
            <a:xfrm>
              <a:off x="4987944" y="2504467"/>
              <a:ext cx="20442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Trebuchet MS"/>
                <a:buNone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THE LONGER THE HORIZON, THE MORE ACCURATE THE NUMBER</a:t>
              </a:r>
              <a:endParaRPr/>
            </a:p>
          </p:txBody>
        </p:sp>
        <p:sp>
          <p:nvSpPr>
            <p:cNvPr id="302" name="Google Shape;302;p32"/>
            <p:cNvSpPr/>
            <p:nvPr/>
          </p:nvSpPr>
          <p:spPr>
            <a:xfrm>
              <a:off x="7788658" y="869014"/>
              <a:ext cx="1247100" cy="1247100"/>
            </a:xfrm>
            <a:prstGeom prst="ellipse">
              <a:avLst/>
            </a:prstGeom>
            <a:solidFill>
              <a:srgbClr val="C42D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2"/>
            <p:cNvSpPr/>
            <p:nvPr/>
          </p:nvSpPr>
          <p:spPr>
            <a:xfrm>
              <a:off x="8054419" y="1134775"/>
              <a:ext cx="715500" cy="7155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2"/>
            <p:cNvSpPr/>
            <p:nvPr/>
          </p:nvSpPr>
          <p:spPr>
            <a:xfrm>
              <a:off x="7390016" y="2504467"/>
              <a:ext cx="20442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2"/>
            <p:cNvSpPr txBox="1"/>
            <p:nvPr/>
          </p:nvSpPr>
          <p:spPr>
            <a:xfrm>
              <a:off x="7390016" y="2504467"/>
              <a:ext cx="20442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Trebuchet MS"/>
                <a:buNone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BELOW 95% AND YOU HAVE A COLLECTIONS PROBLEM</a:t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3"/>
          <p:cNvSpPr txBox="1"/>
          <p:nvPr>
            <p:ph type="title"/>
          </p:nvPr>
        </p:nvSpPr>
        <p:spPr>
          <a:xfrm>
            <a:off x="4359350" y="329050"/>
            <a:ext cx="4732800" cy="8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WIGs</a:t>
            </a:r>
            <a:endParaRPr/>
          </a:p>
        </p:txBody>
      </p:sp>
      <p:pic>
        <p:nvPicPr>
          <p:cNvPr descr="Table&#10;&#10;Description automatically generated" id="311" name="Google Shape;311;p3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6200" y="217201"/>
            <a:ext cx="3693000" cy="642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&#10;&#10;Description automatically generated" id="312" name="Google Shape;312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89741" y="1209250"/>
            <a:ext cx="4914900" cy="488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4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t/>
            </a:r>
            <a:endParaRPr/>
          </a:p>
        </p:txBody>
      </p:sp>
      <p:pic>
        <p:nvPicPr>
          <p:cNvPr descr="A picture containing table&#10;&#10;Description automatically generated" id="318" name="Google Shape;318;p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704" y="1566300"/>
            <a:ext cx="11958600" cy="3725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4"/>
          <p:cNvSpPr/>
          <p:nvPr/>
        </p:nvSpPr>
        <p:spPr>
          <a:xfrm>
            <a:off x="1099275" y="5068200"/>
            <a:ext cx="1227900" cy="22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able&#10;&#10;Description automatically generated" id="324" name="Google Shape;324;p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250" y="668850"/>
            <a:ext cx="12079500" cy="552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able&#10;&#10;Description automatically generated" id="329" name="Google Shape;329;p3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3650" y="267550"/>
            <a:ext cx="10484700" cy="645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/>
          <p:nvPr>
            <p:ph type="ctrTitle"/>
          </p:nvPr>
        </p:nvSpPr>
        <p:spPr>
          <a:xfrm>
            <a:off x="1507075" y="2158825"/>
            <a:ext cx="7593600" cy="1527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50">
                <a:solidFill>
                  <a:schemeClr val="dk1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 “</a:t>
            </a:r>
            <a:r>
              <a:rPr b="1" lang="en-US" sz="4050">
                <a:solidFill>
                  <a:schemeClr val="dk1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We</a:t>
            </a:r>
            <a:r>
              <a:rPr lang="en-US" sz="4050">
                <a:solidFill>
                  <a:schemeClr val="dk1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 don't </a:t>
            </a:r>
            <a:r>
              <a:rPr b="1" lang="en-US" sz="4050">
                <a:solidFill>
                  <a:schemeClr val="dk1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rise</a:t>
            </a:r>
            <a:r>
              <a:rPr lang="en-US" sz="4050">
                <a:solidFill>
                  <a:schemeClr val="dk1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 to the </a:t>
            </a:r>
            <a:r>
              <a:rPr b="1" lang="en-US" sz="4050">
                <a:solidFill>
                  <a:schemeClr val="dk1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level</a:t>
            </a:r>
            <a:r>
              <a:rPr lang="en-US" sz="4050">
                <a:solidFill>
                  <a:schemeClr val="dk1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 of our expectations, </a:t>
            </a:r>
            <a:r>
              <a:rPr b="1" lang="en-US" sz="4050">
                <a:solidFill>
                  <a:schemeClr val="dk1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we fall</a:t>
            </a:r>
            <a:r>
              <a:rPr lang="en-US" sz="4050">
                <a:solidFill>
                  <a:schemeClr val="dk1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 to the </a:t>
            </a:r>
            <a:r>
              <a:rPr b="1" lang="en-US" sz="4050">
                <a:solidFill>
                  <a:schemeClr val="dk1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level</a:t>
            </a:r>
            <a:r>
              <a:rPr lang="en-US" sz="4050">
                <a:solidFill>
                  <a:schemeClr val="dk1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 of our training.”</a:t>
            </a:r>
            <a:endParaRPr sz="8400">
              <a:solidFill>
                <a:schemeClr val="dk1"/>
              </a:solidFill>
              <a:highlight>
                <a:schemeClr val="lt1"/>
              </a:highlight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0" name="Google Shape;150;p19"/>
          <p:cNvSpPr txBox="1"/>
          <p:nvPr>
            <p:ph idx="1" type="subTitle"/>
          </p:nvPr>
        </p:nvSpPr>
        <p:spPr>
          <a:xfrm>
            <a:off x="1507075" y="3685775"/>
            <a:ext cx="7593600" cy="109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Jocko Willink, Navy SEAL, Best-Selling Author</a:t>
            </a:r>
            <a:endParaRPr/>
          </a:p>
        </p:txBody>
      </p:sp>
      <p:pic>
        <p:nvPicPr>
          <p:cNvPr id="151" name="Google Shape;15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8167" y="3333875"/>
            <a:ext cx="2613134" cy="2874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7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What is ‘Profit’?</a:t>
            </a:r>
            <a:endParaRPr/>
          </a:p>
        </p:txBody>
      </p:sp>
      <p:pic>
        <p:nvPicPr>
          <p:cNvPr descr="Chart, waterfall chart&#10;&#10;Description automatically generated" id="335" name="Google Shape;335;p3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34" y="2362036"/>
            <a:ext cx="8596200" cy="256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8"/>
          <p:cNvSpPr txBox="1"/>
          <p:nvPr>
            <p:ph type="ctrTitle"/>
          </p:nvPr>
        </p:nvSpPr>
        <p:spPr>
          <a:xfrm>
            <a:off x="382601" y="211075"/>
            <a:ext cx="6183900" cy="1096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 Big Questions:</a:t>
            </a:r>
            <a:endParaRPr/>
          </a:p>
        </p:txBody>
      </p:sp>
      <p:sp>
        <p:nvSpPr>
          <p:cNvPr id="341" name="Google Shape;341;p38"/>
          <p:cNvSpPr txBox="1"/>
          <p:nvPr>
            <p:ph idx="1" type="subTitle"/>
          </p:nvPr>
        </p:nvSpPr>
        <p:spPr>
          <a:xfrm>
            <a:off x="1507075" y="1665875"/>
            <a:ext cx="7669200" cy="417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700"/>
              <a:t>Where do I start with Systems?</a:t>
            </a:r>
            <a:endParaRPr sz="4700"/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4700"/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700"/>
              <a:t>What can I do to become a better business owner?</a:t>
            </a:r>
            <a:endParaRPr sz="47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lang="en-US"/>
              <a:t>Where to start?</a:t>
            </a:r>
            <a:br>
              <a:rPr lang="en-US"/>
            </a:br>
            <a:r>
              <a:rPr lang="en-US"/>
              <a:t>Remember, you are pulled in 2 directions…</a:t>
            </a:r>
            <a:endParaRPr/>
          </a:p>
        </p:txBody>
      </p:sp>
      <p:grpSp>
        <p:nvGrpSpPr>
          <p:cNvPr id="347" name="Google Shape;347;p39"/>
          <p:cNvGrpSpPr/>
          <p:nvPr/>
        </p:nvGrpSpPr>
        <p:grpSpPr>
          <a:xfrm>
            <a:off x="678244" y="2162099"/>
            <a:ext cx="8595549" cy="3878414"/>
            <a:chOff x="381" y="1511"/>
            <a:chExt cx="8595549" cy="3878414"/>
          </a:xfrm>
        </p:grpSpPr>
        <p:sp>
          <p:nvSpPr>
            <p:cNvPr id="348" name="Google Shape;348;p39"/>
            <p:cNvSpPr/>
            <p:nvPr/>
          </p:nvSpPr>
          <p:spPr>
            <a:xfrm rot="-5400000">
              <a:off x="381" y="1511"/>
              <a:ext cx="3878414" cy="3878414"/>
            </a:xfrm>
            <a:prstGeom prst="upArrow">
              <a:avLst>
                <a:gd fmla="val 50000" name="adj1"/>
                <a:gd fmla="val 35000" name="adj2"/>
              </a:avLst>
            </a:prstGeom>
            <a:solidFill>
              <a:srgbClr val="212D32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9"/>
            <p:cNvSpPr txBox="1"/>
            <p:nvPr/>
          </p:nvSpPr>
          <p:spPr>
            <a:xfrm>
              <a:off x="679104" y="971114"/>
              <a:ext cx="3199692" cy="19392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4250" lIns="334250" spcFirstLastPara="1" rIns="334250" wrap="square" tIns="334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700"/>
                <a:buFont typeface="Trebuchet MS"/>
                <a:buNone/>
              </a:pPr>
              <a:r>
                <a:rPr b="0" i="0" lang="en-US" sz="47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Clinical</a:t>
              </a:r>
              <a:endParaRPr/>
            </a:p>
          </p:txBody>
        </p:sp>
        <p:sp>
          <p:nvSpPr>
            <p:cNvPr id="350" name="Google Shape;350;p39"/>
            <p:cNvSpPr/>
            <p:nvPr/>
          </p:nvSpPr>
          <p:spPr>
            <a:xfrm rot="5400000">
              <a:off x="4717516" y="1511"/>
              <a:ext cx="3878414" cy="3878414"/>
            </a:xfrm>
            <a:prstGeom prst="upArrow">
              <a:avLst>
                <a:gd fmla="val 50000" name="adj1"/>
                <a:gd fmla="val 35000" name="adj2"/>
              </a:avLst>
            </a:prstGeom>
            <a:solidFill>
              <a:srgbClr val="90C223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9"/>
            <p:cNvSpPr txBox="1"/>
            <p:nvPr/>
          </p:nvSpPr>
          <p:spPr>
            <a:xfrm>
              <a:off x="4717517" y="971115"/>
              <a:ext cx="3199692" cy="19392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4250" lIns="334250" spcFirstLastPara="1" rIns="334250" wrap="square" tIns="334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700"/>
                <a:buFont typeface="Trebuchet MS"/>
                <a:buNone/>
              </a:pPr>
              <a:r>
                <a:rPr b="0" i="0" lang="en-US" sz="47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Front Office</a:t>
              </a: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0"/>
          <p:cNvSpPr txBox="1"/>
          <p:nvPr>
            <p:ph type="title"/>
          </p:nvPr>
        </p:nvSpPr>
        <p:spPr>
          <a:xfrm>
            <a:off x="1047250" y="609600"/>
            <a:ext cx="82269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Clinical</a:t>
            </a:r>
            <a:endParaRPr/>
          </a:p>
        </p:txBody>
      </p:sp>
      <p:sp>
        <p:nvSpPr>
          <p:cNvPr id="357" name="Google Shape;357;p40"/>
          <p:cNvSpPr txBox="1"/>
          <p:nvPr>
            <p:ph idx="1" type="body"/>
          </p:nvPr>
        </p:nvSpPr>
        <p:spPr>
          <a:xfrm>
            <a:off x="1355950" y="1717300"/>
            <a:ext cx="8226900" cy="43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 lnSpcReduction="20000"/>
          </a:bodyPr>
          <a:lstStyle/>
          <a:p>
            <a:pPr indent="-403126" lvl="0" marL="342900" rtl="0" algn="l">
              <a:spcBef>
                <a:spcPts val="0"/>
              </a:spcBef>
              <a:spcAft>
                <a:spcPts val="0"/>
              </a:spcAft>
              <a:buSzPct val="100000"/>
              <a:buChar char="►"/>
            </a:pPr>
            <a:r>
              <a:rPr lang="en-US" sz="6038"/>
              <a:t>Patient Management</a:t>
            </a:r>
            <a:endParaRPr sz="6038"/>
          </a:p>
          <a:p>
            <a:pPr indent="-403126" lvl="0" marL="342900" rtl="0" algn="l">
              <a:spcBef>
                <a:spcPts val="1000"/>
              </a:spcBef>
              <a:spcAft>
                <a:spcPts val="0"/>
              </a:spcAft>
              <a:buSzPct val="100000"/>
              <a:buChar char="►"/>
            </a:pPr>
            <a:r>
              <a:rPr lang="en-US" sz="6038"/>
              <a:t>Extractions</a:t>
            </a:r>
            <a:endParaRPr sz="6038"/>
          </a:p>
          <a:p>
            <a:pPr indent="-403126" lvl="0" marL="342900" rtl="0" algn="l">
              <a:spcBef>
                <a:spcPts val="1000"/>
              </a:spcBef>
              <a:spcAft>
                <a:spcPts val="0"/>
              </a:spcAft>
              <a:buSzPct val="100000"/>
              <a:buChar char="►"/>
            </a:pPr>
            <a:r>
              <a:rPr lang="en-US" sz="6038"/>
              <a:t>Endo</a:t>
            </a:r>
            <a:endParaRPr sz="6038"/>
          </a:p>
          <a:p>
            <a:pPr indent="-403126" lvl="0" marL="342900" rtl="0" algn="l">
              <a:spcBef>
                <a:spcPts val="1000"/>
              </a:spcBef>
              <a:spcAft>
                <a:spcPts val="0"/>
              </a:spcAft>
              <a:buSzPct val="100000"/>
              <a:buChar char="►"/>
            </a:pPr>
            <a:r>
              <a:rPr lang="en-US" sz="6038"/>
              <a:t>Implantology</a:t>
            </a:r>
            <a:endParaRPr sz="6038"/>
          </a:p>
          <a:p>
            <a:pPr indent="-403126" lvl="0" marL="342900" rtl="0" algn="l">
              <a:spcBef>
                <a:spcPts val="1000"/>
              </a:spcBef>
              <a:spcAft>
                <a:spcPts val="0"/>
              </a:spcAft>
              <a:buSzPct val="100000"/>
              <a:buChar char="►"/>
            </a:pPr>
            <a:r>
              <a:rPr lang="en-US" sz="6038"/>
              <a:t>Crown &amp; Bridge</a:t>
            </a:r>
            <a:endParaRPr sz="6038"/>
          </a:p>
          <a:p>
            <a:pPr indent="-403126" lvl="0" marL="342900" rtl="0" algn="l">
              <a:spcBef>
                <a:spcPts val="1000"/>
              </a:spcBef>
              <a:spcAft>
                <a:spcPts val="0"/>
              </a:spcAft>
              <a:buSzPct val="100000"/>
              <a:buChar char="►"/>
            </a:pPr>
            <a:r>
              <a:rPr lang="en-US" sz="6038"/>
              <a:t>Occlusion</a:t>
            </a:r>
            <a:endParaRPr sz="6038"/>
          </a:p>
          <a:p>
            <a:pPr indent="-403126" lvl="0" marL="342900" rtl="0" algn="l">
              <a:spcBef>
                <a:spcPts val="1000"/>
              </a:spcBef>
              <a:spcAft>
                <a:spcPts val="0"/>
              </a:spcAft>
              <a:buSzPct val="100000"/>
              <a:buChar char="►"/>
            </a:pPr>
            <a:r>
              <a:rPr lang="en-US" sz="6038"/>
              <a:t>Sleep Devices</a:t>
            </a:r>
            <a:endParaRPr sz="6038"/>
          </a:p>
          <a:p>
            <a:pPr indent="-403126" lvl="0" marL="342900" rtl="0" algn="l">
              <a:spcBef>
                <a:spcPts val="1000"/>
              </a:spcBef>
              <a:spcAft>
                <a:spcPts val="0"/>
              </a:spcAft>
              <a:buSzPct val="100000"/>
              <a:buChar char="►"/>
            </a:pPr>
            <a:r>
              <a:rPr lang="en-US" sz="6038"/>
              <a:t>Perio</a:t>
            </a:r>
            <a:endParaRPr sz="6038"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r>
              <a:t/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1"/>
          <p:cNvSpPr txBox="1"/>
          <p:nvPr>
            <p:ph type="title"/>
          </p:nvPr>
        </p:nvSpPr>
        <p:spPr>
          <a:xfrm>
            <a:off x="1212400" y="609600"/>
            <a:ext cx="80616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Front Office</a:t>
            </a:r>
            <a:endParaRPr/>
          </a:p>
        </p:txBody>
      </p:sp>
      <p:sp>
        <p:nvSpPr>
          <p:cNvPr id="363" name="Google Shape;363;p41"/>
          <p:cNvSpPr txBox="1"/>
          <p:nvPr>
            <p:ph idx="1" type="body"/>
          </p:nvPr>
        </p:nvSpPr>
        <p:spPr>
          <a:xfrm>
            <a:off x="1212525" y="1460250"/>
            <a:ext cx="8061600" cy="45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342900" rtl="0" algn="l">
              <a:spcBef>
                <a:spcPts val="0"/>
              </a:spcBef>
              <a:spcAft>
                <a:spcPts val="0"/>
              </a:spcAft>
              <a:buSzPts val="2520"/>
              <a:buChar char="►"/>
            </a:pPr>
            <a:r>
              <a:rPr lang="en-US" sz="3000"/>
              <a:t>Hiring and Firing</a:t>
            </a:r>
            <a:endParaRPr sz="2400"/>
          </a:p>
          <a:p>
            <a:pPr indent="-381000" lvl="0" marL="342900" rtl="0" algn="l">
              <a:spcBef>
                <a:spcPts val="1000"/>
              </a:spcBef>
              <a:spcAft>
                <a:spcPts val="0"/>
              </a:spcAft>
              <a:buSzPts val="2520"/>
              <a:buChar char="►"/>
            </a:pPr>
            <a:r>
              <a:rPr lang="en-US" sz="3000"/>
              <a:t>Cash Flow Management</a:t>
            </a:r>
            <a:endParaRPr sz="2400"/>
          </a:p>
          <a:p>
            <a:pPr indent="-381000" lvl="0" marL="342900" rtl="0" algn="l">
              <a:spcBef>
                <a:spcPts val="1000"/>
              </a:spcBef>
              <a:spcAft>
                <a:spcPts val="0"/>
              </a:spcAft>
              <a:buSzPts val="2520"/>
              <a:buChar char="►"/>
            </a:pPr>
            <a:r>
              <a:rPr lang="en-US" sz="3000"/>
              <a:t>Collections</a:t>
            </a:r>
            <a:endParaRPr sz="2400"/>
          </a:p>
          <a:p>
            <a:pPr indent="-381000" lvl="0" marL="342900" rtl="0" algn="l">
              <a:spcBef>
                <a:spcPts val="1000"/>
              </a:spcBef>
              <a:spcAft>
                <a:spcPts val="0"/>
              </a:spcAft>
              <a:buSzPts val="2520"/>
              <a:buChar char="►"/>
            </a:pPr>
            <a:r>
              <a:rPr lang="en-US" sz="3000"/>
              <a:t>Insurance Negotiations</a:t>
            </a:r>
            <a:endParaRPr sz="2400"/>
          </a:p>
          <a:p>
            <a:pPr indent="-381000" lvl="0" marL="342900" rtl="0" algn="l">
              <a:spcBef>
                <a:spcPts val="1000"/>
              </a:spcBef>
              <a:spcAft>
                <a:spcPts val="0"/>
              </a:spcAft>
              <a:buSzPts val="2520"/>
              <a:buChar char="►"/>
            </a:pPr>
            <a:r>
              <a:rPr lang="en-US" sz="3000"/>
              <a:t>Marketing</a:t>
            </a:r>
            <a:endParaRPr sz="2400"/>
          </a:p>
          <a:p>
            <a:pPr indent="-381000" lvl="0" marL="342900" rtl="0" algn="l">
              <a:spcBef>
                <a:spcPts val="1000"/>
              </a:spcBef>
              <a:spcAft>
                <a:spcPts val="0"/>
              </a:spcAft>
              <a:buSzPts val="2520"/>
              <a:buChar char="►"/>
            </a:pPr>
            <a:r>
              <a:rPr lang="en-US" sz="3000"/>
              <a:t>Payroll</a:t>
            </a:r>
            <a:endParaRPr sz="2400"/>
          </a:p>
          <a:p>
            <a:pPr indent="-381000" lvl="0" marL="342900" rtl="0" algn="l">
              <a:spcBef>
                <a:spcPts val="1000"/>
              </a:spcBef>
              <a:spcAft>
                <a:spcPts val="0"/>
              </a:spcAft>
              <a:buSzPts val="2520"/>
              <a:buChar char="►"/>
            </a:pPr>
            <a:r>
              <a:rPr lang="en-US" sz="3000"/>
              <a:t>Human Resources</a:t>
            </a:r>
            <a:endParaRPr sz="2400"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2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How do you balance everything?</a:t>
            </a:r>
            <a:endParaRPr/>
          </a:p>
        </p:txBody>
      </p:sp>
      <p:grpSp>
        <p:nvGrpSpPr>
          <p:cNvPr id="369" name="Google Shape;369;p42"/>
          <p:cNvGrpSpPr/>
          <p:nvPr/>
        </p:nvGrpSpPr>
        <p:grpSpPr>
          <a:xfrm>
            <a:off x="3283528" y="2160588"/>
            <a:ext cx="4131787" cy="4432122"/>
            <a:chOff x="2605665" y="0"/>
            <a:chExt cx="4131787" cy="4432122"/>
          </a:xfrm>
        </p:grpSpPr>
        <p:sp>
          <p:nvSpPr>
            <p:cNvPr id="370" name="Google Shape;370;p42"/>
            <p:cNvSpPr/>
            <p:nvPr/>
          </p:nvSpPr>
          <p:spPr>
            <a:xfrm>
              <a:off x="2655467" y="0"/>
              <a:ext cx="1595564" cy="886424"/>
            </a:xfrm>
            <a:prstGeom prst="roundRect">
              <a:avLst>
                <a:gd fmla="val 10000" name="adj"/>
              </a:avLst>
            </a:prstGeom>
            <a:solidFill>
              <a:srgbClr val="DBE8CA">
                <a:alpha val="89803"/>
              </a:srgbClr>
            </a:solidFill>
            <a:ln cap="rnd" cmpd="sng" w="19050">
              <a:solidFill>
                <a:srgbClr val="DBE8CA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42"/>
            <p:cNvSpPr txBox="1"/>
            <p:nvPr/>
          </p:nvSpPr>
          <p:spPr>
            <a:xfrm>
              <a:off x="2681429" y="25962"/>
              <a:ext cx="1543640" cy="83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rebuchet MS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Clinical</a:t>
              </a:r>
              <a:endParaRPr/>
            </a:p>
          </p:txBody>
        </p:sp>
        <p:sp>
          <p:nvSpPr>
            <p:cNvPr id="372" name="Google Shape;372;p42"/>
            <p:cNvSpPr/>
            <p:nvPr/>
          </p:nvSpPr>
          <p:spPr>
            <a:xfrm>
              <a:off x="4960171" y="0"/>
              <a:ext cx="1595564" cy="886424"/>
            </a:xfrm>
            <a:prstGeom prst="roundRect">
              <a:avLst>
                <a:gd fmla="val 10000" name="adj"/>
              </a:avLst>
            </a:prstGeom>
            <a:solidFill>
              <a:srgbClr val="DBE8CA">
                <a:alpha val="89803"/>
              </a:srgbClr>
            </a:solidFill>
            <a:ln cap="rnd" cmpd="sng" w="19050">
              <a:solidFill>
                <a:srgbClr val="DBE8CA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42"/>
            <p:cNvSpPr txBox="1"/>
            <p:nvPr/>
          </p:nvSpPr>
          <p:spPr>
            <a:xfrm>
              <a:off x="4986133" y="25962"/>
              <a:ext cx="1543640" cy="83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rebuchet MS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Business</a:t>
              </a:r>
              <a:endParaRPr/>
            </a:p>
          </p:txBody>
        </p:sp>
        <p:sp>
          <p:nvSpPr>
            <p:cNvPr id="374" name="Google Shape;374;p42"/>
            <p:cNvSpPr/>
            <p:nvPr/>
          </p:nvSpPr>
          <p:spPr>
            <a:xfrm>
              <a:off x="4273192" y="3767304"/>
              <a:ext cx="664818" cy="664818"/>
            </a:xfrm>
            <a:prstGeom prst="triangle">
              <a:avLst>
                <a:gd fmla="val 50000" name="adj"/>
              </a:avLst>
            </a:prstGeom>
            <a:solidFill>
              <a:srgbClr val="DBE8CA">
                <a:alpha val="89803"/>
              </a:srgbClr>
            </a:solidFill>
            <a:ln cap="rnd" cmpd="sng" w="19050">
              <a:solidFill>
                <a:srgbClr val="DBE8CA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42"/>
            <p:cNvSpPr/>
            <p:nvPr/>
          </p:nvSpPr>
          <p:spPr>
            <a:xfrm rot="240000">
              <a:off x="2610537" y="3482422"/>
              <a:ext cx="3990128" cy="279016"/>
            </a:xfrm>
            <a:prstGeom prst="rect">
              <a:avLst/>
            </a:prstGeom>
            <a:solidFill>
              <a:srgbClr val="DBE8CA">
                <a:alpha val="89803"/>
              </a:srgbClr>
            </a:solidFill>
            <a:ln cap="rnd" cmpd="sng" w="19050">
              <a:solidFill>
                <a:srgbClr val="DBE8CA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42"/>
            <p:cNvSpPr/>
            <p:nvPr/>
          </p:nvSpPr>
          <p:spPr>
            <a:xfrm rot="240000">
              <a:off x="5006263" y="2784811"/>
              <a:ext cx="1592023" cy="741720"/>
            </a:xfrm>
            <a:prstGeom prst="roundRect">
              <a:avLst>
                <a:gd fmla="val 16667" name="adj"/>
              </a:avLst>
            </a:prstGeom>
            <a:solidFill>
              <a:srgbClr val="90C223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42"/>
            <p:cNvSpPr txBox="1"/>
            <p:nvPr/>
          </p:nvSpPr>
          <p:spPr>
            <a:xfrm rot="240000">
              <a:off x="5042471" y="2821019"/>
              <a:ext cx="1519607" cy="6693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Trebuchet MS"/>
                <a:buNone/>
              </a:pPr>
              <a:r>
                <a:rPr b="0" i="0" lang="en-US" sz="21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Marketing</a:t>
              </a:r>
              <a:endParaRPr/>
            </a:p>
          </p:txBody>
        </p:sp>
        <p:sp>
          <p:nvSpPr>
            <p:cNvPr id="378" name="Google Shape;378;p42"/>
            <p:cNvSpPr/>
            <p:nvPr/>
          </p:nvSpPr>
          <p:spPr>
            <a:xfrm rot="240000">
              <a:off x="5063880" y="1987029"/>
              <a:ext cx="1592023" cy="741720"/>
            </a:xfrm>
            <a:prstGeom prst="roundRect">
              <a:avLst>
                <a:gd fmla="val 16667" name="adj"/>
              </a:avLst>
            </a:prstGeom>
            <a:solidFill>
              <a:srgbClr val="90C223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42"/>
            <p:cNvSpPr txBox="1"/>
            <p:nvPr/>
          </p:nvSpPr>
          <p:spPr>
            <a:xfrm rot="240000">
              <a:off x="5100088" y="2023237"/>
              <a:ext cx="1519607" cy="6693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Trebuchet MS"/>
                <a:buNone/>
              </a:pPr>
              <a:r>
                <a:rPr b="0" i="0" lang="en-US" sz="21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$$$</a:t>
              </a:r>
              <a:endParaRPr/>
            </a:p>
          </p:txBody>
        </p:sp>
        <p:sp>
          <p:nvSpPr>
            <p:cNvPr id="380" name="Google Shape;380;p42"/>
            <p:cNvSpPr/>
            <p:nvPr/>
          </p:nvSpPr>
          <p:spPr>
            <a:xfrm rot="240000">
              <a:off x="5121498" y="1206975"/>
              <a:ext cx="1592023" cy="741720"/>
            </a:xfrm>
            <a:prstGeom prst="roundRect">
              <a:avLst>
                <a:gd fmla="val 16667" name="adj"/>
              </a:avLst>
            </a:prstGeom>
            <a:solidFill>
              <a:srgbClr val="90C223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42"/>
            <p:cNvSpPr txBox="1"/>
            <p:nvPr/>
          </p:nvSpPr>
          <p:spPr>
            <a:xfrm rot="240000">
              <a:off x="5157706" y="1243183"/>
              <a:ext cx="1519607" cy="6693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Trebuchet MS"/>
                <a:buNone/>
              </a:pPr>
              <a:r>
                <a:rPr b="0" i="0" lang="en-US" sz="21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HR</a:t>
              </a:r>
              <a:endParaRPr/>
            </a:p>
          </p:txBody>
        </p:sp>
        <p:sp>
          <p:nvSpPr>
            <p:cNvPr id="382" name="Google Shape;382;p42"/>
            <p:cNvSpPr/>
            <p:nvPr/>
          </p:nvSpPr>
          <p:spPr>
            <a:xfrm rot="240000">
              <a:off x="2723719" y="2625254"/>
              <a:ext cx="1592023" cy="741720"/>
            </a:xfrm>
            <a:prstGeom prst="roundRect">
              <a:avLst>
                <a:gd fmla="val 16667" name="adj"/>
              </a:avLst>
            </a:prstGeom>
            <a:solidFill>
              <a:srgbClr val="90C223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42"/>
            <p:cNvSpPr txBox="1"/>
            <p:nvPr/>
          </p:nvSpPr>
          <p:spPr>
            <a:xfrm rot="240000">
              <a:off x="2759927" y="2661462"/>
              <a:ext cx="1519607" cy="6693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Trebuchet MS"/>
                <a:buNone/>
              </a:pPr>
              <a:r>
                <a:rPr b="0" i="0" lang="en-US" sz="21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Pt. Mgmt</a:t>
              </a:r>
              <a:endParaRPr b="0" i="0" sz="2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84" name="Google Shape;384;p42"/>
            <p:cNvSpPr/>
            <p:nvPr/>
          </p:nvSpPr>
          <p:spPr>
            <a:xfrm rot="240000">
              <a:off x="2781337" y="1827472"/>
              <a:ext cx="1592023" cy="741720"/>
            </a:xfrm>
            <a:prstGeom prst="roundRect">
              <a:avLst>
                <a:gd fmla="val 16667" name="adj"/>
              </a:avLst>
            </a:prstGeom>
            <a:solidFill>
              <a:srgbClr val="90C223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42"/>
            <p:cNvSpPr txBox="1"/>
            <p:nvPr/>
          </p:nvSpPr>
          <p:spPr>
            <a:xfrm rot="240000">
              <a:off x="2817545" y="1863680"/>
              <a:ext cx="1519607" cy="6693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Trebuchet MS"/>
                <a:buNone/>
              </a:pPr>
              <a:r>
                <a:rPr b="0" i="0" lang="en-US" sz="21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Extractions</a:t>
              </a: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3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Systems</a:t>
            </a:r>
            <a:endParaRPr/>
          </a:p>
        </p:txBody>
      </p:sp>
      <p:pic>
        <p:nvPicPr>
          <p:cNvPr id="391" name="Google Shape;39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2973" y="207925"/>
            <a:ext cx="8218275" cy="62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Basics of Business</a:t>
            </a:r>
            <a:endParaRPr/>
          </a:p>
        </p:txBody>
      </p:sp>
      <p:sp>
        <p:nvSpPr>
          <p:cNvPr id="397" name="Google Shape;397;p44"/>
          <p:cNvSpPr txBox="1"/>
          <p:nvPr>
            <p:ph idx="1" type="body"/>
          </p:nvPr>
        </p:nvSpPr>
        <p:spPr>
          <a:xfrm>
            <a:off x="677334" y="1359078"/>
            <a:ext cx="8596668" cy="4697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Follow the Patient Exercise         vs.            Follow the Dollar Exercise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US"/>
              <a:t>Website Search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US"/>
              <a:t>Phone Call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US"/>
              <a:t>Online Scheduling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US"/>
              <a:t>Greeting Pt. at Front Desk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US"/>
              <a:t>Getting Patient from Waiting Room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US"/>
              <a:t>Office Tour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US"/>
              <a:t>Seating Patient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US"/>
              <a:t>Intro to Doctor (Relationship Building)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US"/>
              <a:t>Checking in on Patient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US"/>
              <a:t>Checking out in Room or Treatment Presentation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US"/>
              <a:t>Appointment Wrap up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US"/>
              <a:t>Review Follow Up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5"/>
          <p:cNvSpPr txBox="1"/>
          <p:nvPr>
            <p:ph type="title"/>
          </p:nvPr>
        </p:nvSpPr>
        <p:spPr>
          <a:xfrm>
            <a:off x="651259" y="28365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Website Search and Online Scheduling</a:t>
            </a:r>
            <a:endParaRPr/>
          </a:p>
        </p:txBody>
      </p:sp>
      <p:pic>
        <p:nvPicPr>
          <p:cNvPr descr="Graphical user interface, application, website&#10;&#10;Description automatically generated" id="403" name="Google Shape;40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0963" y="3137294"/>
            <a:ext cx="7348539" cy="3564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625" y="1012900"/>
            <a:ext cx="6629934" cy="3564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6"/>
          <p:cNvSpPr txBox="1"/>
          <p:nvPr>
            <p:ph type="title"/>
          </p:nvPr>
        </p:nvSpPr>
        <p:spPr>
          <a:xfrm>
            <a:off x="625175" y="534550"/>
            <a:ext cx="85968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Phone Calls</a:t>
            </a:r>
            <a:endParaRPr/>
          </a:p>
        </p:txBody>
      </p:sp>
      <p:pic>
        <p:nvPicPr>
          <p:cNvPr descr="Text, letter&#10;&#10;Description automatically generated" id="410" name="Google Shape;410;p4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762" y="1339243"/>
            <a:ext cx="3470100" cy="439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, letter&#10;&#10;Description automatically generated" id="411" name="Google Shape;411;p46"/>
          <p:cNvPicPr preferRelativeResize="0"/>
          <p:nvPr/>
        </p:nvPicPr>
        <p:blipFill rotWithShape="1">
          <a:blip r:embed="rId4">
            <a:alphaModFix/>
          </a:blip>
          <a:srcRect b="0" l="5734" r="8296" t="0"/>
          <a:stretch/>
        </p:blipFill>
        <p:spPr>
          <a:xfrm>
            <a:off x="3988000" y="1666337"/>
            <a:ext cx="3470199" cy="4564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, letter&#10;&#10;Description automatically generated" id="412" name="Google Shape;412;p46"/>
          <p:cNvPicPr preferRelativeResize="0"/>
          <p:nvPr/>
        </p:nvPicPr>
        <p:blipFill rotWithShape="1">
          <a:blip r:embed="rId5">
            <a:alphaModFix/>
          </a:blip>
          <a:srcRect b="0" l="4813" r="4020" t="0"/>
          <a:stretch/>
        </p:blipFill>
        <p:spPr>
          <a:xfrm>
            <a:off x="7666350" y="942975"/>
            <a:ext cx="4054825" cy="519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/>
          <p:nvPr>
            <p:ph type="ctrTitle"/>
          </p:nvPr>
        </p:nvSpPr>
        <p:spPr>
          <a:xfrm>
            <a:off x="1180025" y="360948"/>
            <a:ext cx="7649400" cy="4678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KPIs → 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Systemization → 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+profit/-stress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7"/>
          <p:cNvSpPr txBox="1"/>
          <p:nvPr>
            <p:ph type="title"/>
          </p:nvPr>
        </p:nvSpPr>
        <p:spPr>
          <a:xfrm>
            <a:off x="677325" y="609600"/>
            <a:ext cx="8596800" cy="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Greeting Patient at Front Desk</a:t>
            </a:r>
            <a:endParaRPr/>
          </a:p>
        </p:txBody>
      </p:sp>
      <p:grpSp>
        <p:nvGrpSpPr>
          <p:cNvPr id="418" name="Google Shape;418;p47"/>
          <p:cNvGrpSpPr/>
          <p:nvPr/>
        </p:nvGrpSpPr>
        <p:grpSpPr>
          <a:xfrm>
            <a:off x="677325" y="1655824"/>
            <a:ext cx="8596667" cy="4155143"/>
            <a:chOff x="0" y="0"/>
            <a:chExt cx="8596667" cy="3880772"/>
          </a:xfrm>
        </p:grpSpPr>
        <p:sp>
          <p:nvSpPr>
            <p:cNvPr id="419" name="Google Shape;419;p47"/>
            <p:cNvSpPr/>
            <p:nvPr/>
          </p:nvSpPr>
          <p:spPr>
            <a:xfrm>
              <a:off x="0" y="0"/>
              <a:ext cx="6877334" cy="853770"/>
            </a:xfrm>
            <a:prstGeom prst="roundRect">
              <a:avLst>
                <a:gd fmla="val 10000" name="adj"/>
              </a:avLst>
            </a:prstGeom>
            <a:solidFill>
              <a:srgbClr val="90C223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47"/>
            <p:cNvSpPr txBox="1"/>
            <p:nvPr/>
          </p:nvSpPr>
          <p:spPr>
            <a:xfrm>
              <a:off x="25006" y="25006"/>
              <a:ext cx="5883906" cy="8037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Trebuchet MS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What exact script to use to greet patient?</a:t>
              </a:r>
              <a:endParaRPr/>
            </a:p>
          </p:txBody>
        </p:sp>
        <p:sp>
          <p:nvSpPr>
            <p:cNvPr id="421" name="Google Shape;421;p47"/>
            <p:cNvSpPr/>
            <p:nvPr/>
          </p:nvSpPr>
          <p:spPr>
            <a:xfrm>
              <a:off x="575976" y="1009000"/>
              <a:ext cx="6877334" cy="853770"/>
            </a:xfrm>
            <a:prstGeom prst="roundRect">
              <a:avLst>
                <a:gd fmla="val 10000" name="adj"/>
              </a:avLst>
            </a:prstGeom>
            <a:solidFill>
              <a:srgbClr val="90C223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47"/>
            <p:cNvSpPr txBox="1"/>
            <p:nvPr/>
          </p:nvSpPr>
          <p:spPr>
            <a:xfrm>
              <a:off x="600982" y="1034006"/>
              <a:ext cx="5696395" cy="8037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Trebuchet MS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Body Language- do you stand up to greet?</a:t>
              </a:r>
              <a:endParaRPr/>
            </a:p>
          </p:txBody>
        </p:sp>
        <p:sp>
          <p:nvSpPr>
            <p:cNvPr id="423" name="Google Shape;423;p47"/>
            <p:cNvSpPr/>
            <p:nvPr/>
          </p:nvSpPr>
          <p:spPr>
            <a:xfrm>
              <a:off x="1143356" y="2018001"/>
              <a:ext cx="6877334" cy="853770"/>
            </a:xfrm>
            <a:prstGeom prst="roundRect">
              <a:avLst>
                <a:gd fmla="val 10000" name="adj"/>
              </a:avLst>
            </a:prstGeom>
            <a:solidFill>
              <a:srgbClr val="90C223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47"/>
            <p:cNvSpPr txBox="1"/>
            <p:nvPr/>
          </p:nvSpPr>
          <p:spPr>
            <a:xfrm>
              <a:off x="1168362" y="2043007"/>
              <a:ext cx="5704991" cy="8037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Trebuchet MS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What information to collect?</a:t>
              </a:r>
              <a:endParaRPr/>
            </a:p>
          </p:txBody>
        </p:sp>
        <p:sp>
          <p:nvSpPr>
            <p:cNvPr id="425" name="Google Shape;425;p47"/>
            <p:cNvSpPr/>
            <p:nvPr/>
          </p:nvSpPr>
          <p:spPr>
            <a:xfrm>
              <a:off x="1719333" y="3027002"/>
              <a:ext cx="6877334" cy="853770"/>
            </a:xfrm>
            <a:prstGeom prst="roundRect">
              <a:avLst>
                <a:gd fmla="val 10000" name="adj"/>
              </a:avLst>
            </a:prstGeom>
            <a:solidFill>
              <a:srgbClr val="90C223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47"/>
            <p:cNvSpPr txBox="1"/>
            <p:nvPr/>
          </p:nvSpPr>
          <p:spPr>
            <a:xfrm>
              <a:off x="1744339" y="3052008"/>
              <a:ext cx="5696395" cy="8037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Trebuchet MS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How do you balance phones and patients?</a:t>
              </a:r>
              <a:endParaRPr/>
            </a:p>
          </p:txBody>
        </p:sp>
        <p:sp>
          <p:nvSpPr>
            <p:cNvPr id="427" name="Google Shape;427;p47"/>
            <p:cNvSpPr/>
            <p:nvPr/>
          </p:nvSpPr>
          <p:spPr>
            <a:xfrm>
              <a:off x="6322383" y="653910"/>
              <a:ext cx="554950" cy="554950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DBE8CA">
                <a:alpha val="89803"/>
              </a:srgbClr>
            </a:solidFill>
            <a:ln cap="rnd" cmpd="sng" w="19050">
              <a:solidFill>
                <a:srgbClr val="DBE8CA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47"/>
            <p:cNvSpPr txBox="1"/>
            <p:nvPr/>
          </p:nvSpPr>
          <p:spPr>
            <a:xfrm>
              <a:off x="6447247" y="653910"/>
              <a:ext cx="305222" cy="41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000" lIns="33000" spcFirstLastPara="1" rIns="33000" wrap="square" tIns="33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Trebuchet MS"/>
                <a:buNone/>
              </a:pPr>
              <a:r>
                <a:t/>
              </a:r>
              <a:endParaRPr b="0" i="0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29" name="Google Shape;429;p47"/>
            <p:cNvSpPr/>
            <p:nvPr/>
          </p:nvSpPr>
          <p:spPr>
            <a:xfrm>
              <a:off x="6898360" y="1662911"/>
              <a:ext cx="554950" cy="554950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DBE8CA">
                <a:alpha val="89803"/>
              </a:srgbClr>
            </a:solidFill>
            <a:ln cap="rnd" cmpd="sng" w="19050">
              <a:solidFill>
                <a:srgbClr val="DBE8CA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47"/>
            <p:cNvSpPr txBox="1"/>
            <p:nvPr/>
          </p:nvSpPr>
          <p:spPr>
            <a:xfrm>
              <a:off x="7023224" y="1662911"/>
              <a:ext cx="305222" cy="41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000" lIns="33000" spcFirstLastPara="1" rIns="33000" wrap="square" tIns="33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Trebuchet MS"/>
                <a:buNone/>
              </a:pPr>
              <a:r>
                <a:t/>
              </a:r>
              <a:endParaRPr b="0" i="0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31" name="Google Shape;431;p47"/>
            <p:cNvSpPr/>
            <p:nvPr/>
          </p:nvSpPr>
          <p:spPr>
            <a:xfrm>
              <a:off x="7465740" y="2671912"/>
              <a:ext cx="554950" cy="554950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DBE8CA">
                <a:alpha val="89803"/>
              </a:srgbClr>
            </a:solidFill>
            <a:ln cap="rnd" cmpd="sng" w="19050">
              <a:solidFill>
                <a:srgbClr val="DBE8CA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47"/>
            <p:cNvSpPr txBox="1"/>
            <p:nvPr/>
          </p:nvSpPr>
          <p:spPr>
            <a:xfrm>
              <a:off x="7590604" y="2671912"/>
              <a:ext cx="305222" cy="41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000" lIns="33000" spcFirstLastPara="1" rIns="33000" wrap="square" tIns="33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Trebuchet MS"/>
                <a:buNone/>
              </a:pPr>
              <a:r>
                <a:t/>
              </a:r>
              <a:endParaRPr b="0" i="0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Waiting Room 🡪 Operatory</a:t>
            </a:r>
            <a:endParaRPr/>
          </a:p>
        </p:txBody>
      </p:sp>
      <p:sp>
        <p:nvSpPr>
          <p:cNvPr id="438" name="Google Shape;438;p48"/>
          <p:cNvSpPr txBox="1"/>
          <p:nvPr>
            <p:ph idx="1" type="body"/>
          </p:nvPr>
        </p:nvSpPr>
        <p:spPr>
          <a:xfrm>
            <a:off x="677328" y="2160600"/>
            <a:ext cx="56982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342900" rtl="0" algn="l">
              <a:spcBef>
                <a:spcPts val="0"/>
              </a:spcBef>
              <a:spcAft>
                <a:spcPts val="0"/>
              </a:spcAft>
              <a:buSzPts val="1640"/>
              <a:buChar char="►"/>
            </a:pPr>
            <a:r>
              <a:rPr lang="en-US" sz="2000"/>
              <a:t>Office Tour – Script</a:t>
            </a:r>
            <a:endParaRPr sz="2000"/>
          </a:p>
          <a:p>
            <a:pPr indent="-355600" lvl="0" marL="342900" rtl="0" algn="l">
              <a:spcBef>
                <a:spcPts val="1000"/>
              </a:spcBef>
              <a:spcAft>
                <a:spcPts val="0"/>
              </a:spcAft>
              <a:buSzPts val="1640"/>
              <a:buChar char="►"/>
            </a:pPr>
            <a:r>
              <a:rPr lang="en-US" sz="2000"/>
              <a:t>Seating Patient – making them comfortable</a:t>
            </a:r>
            <a:endParaRPr sz="2000"/>
          </a:p>
        </p:txBody>
      </p:sp>
      <p:pic>
        <p:nvPicPr>
          <p:cNvPr descr="Text, letter&#10;&#10;Description automatically generated" id="439" name="Google Shape;439;p48"/>
          <p:cNvPicPr preferRelativeResize="0"/>
          <p:nvPr/>
        </p:nvPicPr>
        <p:blipFill rotWithShape="1">
          <a:blip r:embed="rId3">
            <a:alphaModFix/>
          </a:blip>
          <a:srcRect b="3738" l="4404" r="-7806" t="4400"/>
          <a:stretch/>
        </p:blipFill>
        <p:spPr>
          <a:xfrm>
            <a:off x="6675475" y="534550"/>
            <a:ext cx="5105376" cy="607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5" name="Google Shape;445;p49"/>
          <p:cNvSpPr txBox="1"/>
          <p:nvPr>
            <p:ph type="title"/>
          </p:nvPr>
        </p:nvSpPr>
        <p:spPr>
          <a:xfrm>
            <a:off x="1286933" y="609600"/>
            <a:ext cx="10197600" cy="10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Transfer of Trust	</a:t>
            </a:r>
            <a:endParaRPr/>
          </a:p>
        </p:txBody>
      </p:sp>
      <p:sp>
        <p:nvSpPr>
          <p:cNvPr id="446" name="Google Shape;446;p49"/>
          <p:cNvSpPr/>
          <p:nvPr/>
        </p:nvSpPr>
        <p:spPr>
          <a:xfrm rot="10800000">
            <a:off x="0" y="0"/>
            <a:ext cx="842596" cy="5666154"/>
          </a:xfrm>
          <a:prstGeom prst="triangle">
            <a:avLst>
              <a:gd fmla="val 100000" name="adj"/>
            </a:avLst>
          </a:prstGeom>
          <a:solidFill>
            <a:schemeClr val="accent1">
              <a:alpha val="84705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49"/>
          <p:cNvSpPr/>
          <p:nvPr/>
        </p:nvSpPr>
        <p:spPr>
          <a:xfrm flipH="1">
            <a:off x="11743267" y="4013200"/>
            <a:ext cx="448733" cy="2844800"/>
          </a:xfrm>
          <a:prstGeom prst="triangle">
            <a:avLst>
              <a:gd fmla="val 0" name="adj"/>
            </a:avLst>
          </a:prstGeom>
          <a:solidFill>
            <a:schemeClr val="accent1">
              <a:alpha val="84705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8" name="Google Shape;448;p49"/>
          <p:cNvGrpSpPr/>
          <p:nvPr/>
        </p:nvGrpSpPr>
        <p:grpSpPr>
          <a:xfrm>
            <a:off x="1286925" y="1447232"/>
            <a:ext cx="9618132" cy="4594674"/>
            <a:chOff x="0" y="-239482"/>
            <a:chExt cx="9618132" cy="4332963"/>
          </a:xfrm>
        </p:grpSpPr>
        <p:sp>
          <p:nvSpPr>
            <p:cNvPr id="449" name="Google Shape;449;p49"/>
            <p:cNvSpPr/>
            <p:nvPr/>
          </p:nvSpPr>
          <p:spPr>
            <a:xfrm>
              <a:off x="0" y="0"/>
              <a:ext cx="8175413" cy="1228044"/>
            </a:xfrm>
            <a:prstGeom prst="roundRect">
              <a:avLst>
                <a:gd fmla="val 10000" name="adj"/>
              </a:avLst>
            </a:prstGeom>
            <a:solidFill>
              <a:srgbClr val="52A01E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49"/>
            <p:cNvSpPr txBox="1"/>
            <p:nvPr/>
          </p:nvSpPr>
          <p:spPr>
            <a:xfrm>
              <a:off x="41306" y="-239482"/>
              <a:ext cx="6850200" cy="115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5725" lIns="125725" spcFirstLastPara="1" rIns="125725" wrap="square" tIns="12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300"/>
                <a:buFont typeface="Trebuchet MS"/>
                <a:buNone/>
              </a:pPr>
              <a:r>
                <a:rPr b="0" i="0" lang="en-US" sz="33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Front 🡪 Assistant</a:t>
              </a:r>
              <a:endParaRPr/>
            </a:p>
          </p:txBody>
        </p:sp>
        <p:sp>
          <p:nvSpPr>
            <p:cNvPr id="451" name="Google Shape;451;p49"/>
            <p:cNvSpPr/>
            <p:nvPr/>
          </p:nvSpPr>
          <p:spPr>
            <a:xfrm>
              <a:off x="721359" y="1432718"/>
              <a:ext cx="8175413" cy="1228044"/>
            </a:xfrm>
            <a:prstGeom prst="roundRect">
              <a:avLst>
                <a:gd fmla="val 10000" name="adj"/>
              </a:avLst>
            </a:prstGeom>
            <a:solidFill>
              <a:srgbClr val="A4C31D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49"/>
            <p:cNvSpPr txBox="1"/>
            <p:nvPr/>
          </p:nvSpPr>
          <p:spPr>
            <a:xfrm>
              <a:off x="757327" y="1468686"/>
              <a:ext cx="6583888" cy="1156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5725" lIns="125725" spcFirstLastPara="1" rIns="125725" wrap="square" tIns="12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300"/>
                <a:buFont typeface="Trebuchet MS"/>
                <a:buNone/>
              </a:pPr>
              <a:r>
                <a:rPr b="0" i="0" lang="en-US" sz="33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Assistant 🡪 Doctor</a:t>
              </a:r>
              <a:endParaRPr/>
            </a:p>
          </p:txBody>
        </p:sp>
        <p:sp>
          <p:nvSpPr>
            <p:cNvPr id="453" name="Google Shape;453;p49"/>
            <p:cNvSpPr/>
            <p:nvPr/>
          </p:nvSpPr>
          <p:spPr>
            <a:xfrm>
              <a:off x="1442719" y="2865437"/>
              <a:ext cx="8175413" cy="1228044"/>
            </a:xfrm>
            <a:prstGeom prst="roundRect">
              <a:avLst>
                <a:gd fmla="val 10000" name="adj"/>
              </a:avLst>
            </a:prstGeom>
            <a:solidFill>
              <a:srgbClr val="E7B91A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49"/>
            <p:cNvSpPr txBox="1"/>
            <p:nvPr/>
          </p:nvSpPr>
          <p:spPr>
            <a:xfrm>
              <a:off x="1478687" y="2901405"/>
              <a:ext cx="6583888" cy="1156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5725" lIns="125725" spcFirstLastPara="1" rIns="125725" wrap="square" tIns="12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300"/>
                <a:buFont typeface="Trebuchet MS"/>
                <a:buNone/>
              </a:pPr>
              <a:r>
                <a:rPr b="0" i="0" lang="en-US" sz="33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Doctor 🡪 Treatment Coordinator</a:t>
              </a:r>
              <a:endParaRPr/>
            </a:p>
          </p:txBody>
        </p:sp>
        <p:sp>
          <p:nvSpPr>
            <p:cNvPr id="455" name="Google Shape;455;p49"/>
            <p:cNvSpPr/>
            <p:nvPr/>
          </p:nvSpPr>
          <p:spPr>
            <a:xfrm>
              <a:off x="7377184" y="931267"/>
              <a:ext cx="798228" cy="798228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CFDFCA">
                <a:alpha val="89803"/>
              </a:srgbClr>
            </a:solidFill>
            <a:ln cap="rnd" cmpd="sng" w="19050">
              <a:solidFill>
                <a:srgbClr val="CFDFCA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49"/>
            <p:cNvSpPr txBox="1"/>
            <p:nvPr/>
          </p:nvSpPr>
          <p:spPr>
            <a:xfrm>
              <a:off x="7556785" y="931267"/>
              <a:ext cx="439026" cy="6006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Trebuchet MS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57" name="Google Shape;457;p49"/>
            <p:cNvSpPr/>
            <p:nvPr/>
          </p:nvSpPr>
          <p:spPr>
            <a:xfrm>
              <a:off x="8098544" y="2355798"/>
              <a:ext cx="798228" cy="798228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F5E6C8">
                <a:alpha val="89803"/>
              </a:srgbClr>
            </a:solidFill>
            <a:ln cap="rnd" cmpd="sng" w="19050">
              <a:solidFill>
                <a:srgbClr val="F5E6C8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49"/>
            <p:cNvSpPr txBox="1"/>
            <p:nvPr/>
          </p:nvSpPr>
          <p:spPr>
            <a:xfrm>
              <a:off x="8278145" y="2355798"/>
              <a:ext cx="439026" cy="6006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Trebuchet MS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50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Meeting the Doctor</a:t>
            </a:r>
            <a:endParaRPr/>
          </a:p>
        </p:txBody>
      </p:sp>
      <p:sp>
        <p:nvSpPr>
          <p:cNvPr id="464" name="Google Shape;464;p50"/>
          <p:cNvSpPr txBox="1"/>
          <p:nvPr>
            <p:ph idx="1" type="body"/>
          </p:nvPr>
        </p:nvSpPr>
        <p:spPr>
          <a:xfrm>
            <a:off x="677325" y="1642798"/>
            <a:ext cx="8596800" cy="43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93700" lvl="0" marL="342900" rtl="0" algn="l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en-US" sz="2600"/>
              <a:t>Ask 3 Non-Dental Questions</a:t>
            </a:r>
            <a:endParaRPr sz="2600"/>
          </a:p>
          <a:p>
            <a:pPr indent="-3937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600"/>
              <a:t>Always check on patient during procedure at least 3 times</a:t>
            </a:r>
            <a:endParaRPr sz="2600"/>
          </a:p>
          <a:p>
            <a:pPr indent="-3937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600"/>
              <a:t>Cialdini’s Principles – 6 Principles of Persuasion</a:t>
            </a:r>
            <a:endParaRPr sz="2600"/>
          </a:p>
          <a:p>
            <a:pPr indent="-323850" lvl="1" marL="742950" rtl="0" algn="l">
              <a:spcBef>
                <a:spcPts val="1000"/>
              </a:spcBef>
              <a:spcAft>
                <a:spcPts val="0"/>
              </a:spcAft>
              <a:buSzPts val="1880"/>
              <a:buChar char="►"/>
            </a:pPr>
            <a:r>
              <a:rPr lang="en-US" sz="2200"/>
              <a:t>Find something you like in that person</a:t>
            </a:r>
            <a:endParaRPr sz="2200"/>
          </a:p>
          <a:p>
            <a:pPr indent="-323850" lvl="1" marL="742950" rtl="0" algn="l">
              <a:spcBef>
                <a:spcPts val="1000"/>
              </a:spcBef>
              <a:spcAft>
                <a:spcPts val="0"/>
              </a:spcAft>
              <a:buSzPts val="1880"/>
              <a:buChar char="►"/>
            </a:pPr>
            <a:r>
              <a:rPr lang="en-US" sz="2200"/>
              <a:t>Find something you have in common</a:t>
            </a:r>
            <a:endParaRPr sz="2200"/>
          </a:p>
          <a:p>
            <a:pPr indent="-204469" lvl="1" marL="742950" rtl="0" algn="l">
              <a:spcBef>
                <a:spcPts val="1000"/>
              </a:spcBef>
              <a:spcAft>
                <a:spcPts val="0"/>
              </a:spcAft>
              <a:buSzPts val="128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Checking Out</a:t>
            </a:r>
            <a:endParaRPr/>
          </a:p>
        </p:txBody>
      </p:sp>
      <p:sp>
        <p:nvSpPr>
          <p:cNvPr id="470" name="Google Shape;470;p51"/>
          <p:cNvSpPr txBox="1"/>
          <p:nvPr>
            <p:ph idx="1" type="body"/>
          </p:nvPr>
        </p:nvSpPr>
        <p:spPr>
          <a:xfrm>
            <a:off x="677325" y="1421148"/>
            <a:ext cx="8596800" cy="46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342900" rtl="0" algn="l">
              <a:spcBef>
                <a:spcPts val="0"/>
              </a:spcBef>
              <a:spcAft>
                <a:spcPts val="0"/>
              </a:spcAft>
              <a:buSzPts val="2040"/>
              <a:buChar char="►"/>
            </a:pPr>
            <a:r>
              <a:rPr lang="en-US" sz="2400"/>
              <a:t>Estimated Patient Portion due today</a:t>
            </a:r>
            <a:endParaRPr sz="2400"/>
          </a:p>
          <a:p>
            <a:pPr indent="-323850" lvl="1" marL="742950" rtl="0" algn="l">
              <a:spcBef>
                <a:spcPts val="1000"/>
              </a:spcBef>
              <a:spcAft>
                <a:spcPts val="0"/>
              </a:spcAft>
              <a:buSzPts val="1880"/>
              <a:buChar char="►"/>
            </a:pPr>
            <a:r>
              <a:rPr lang="en-US" sz="2200"/>
              <a:t>Estimated from System or from Treatment Coordinator</a:t>
            </a:r>
            <a:endParaRPr sz="2200"/>
          </a:p>
          <a:p>
            <a:pPr indent="-323850" lvl="1" marL="742950" rtl="0" algn="l">
              <a:spcBef>
                <a:spcPts val="1000"/>
              </a:spcBef>
              <a:spcAft>
                <a:spcPts val="0"/>
              </a:spcAft>
              <a:buSzPts val="1880"/>
              <a:buChar char="►"/>
            </a:pPr>
            <a:r>
              <a:rPr lang="en-US" sz="2200"/>
              <a:t>Use correct scripting to allow patient to pay</a:t>
            </a:r>
            <a:endParaRPr sz="2200"/>
          </a:p>
          <a:p>
            <a:pPr indent="-204469" lvl="1" marL="742950" rtl="0" algn="l">
              <a:spcBef>
                <a:spcPts val="1000"/>
              </a:spcBef>
              <a:spcAft>
                <a:spcPts val="0"/>
              </a:spcAft>
              <a:buSzPts val="1280"/>
              <a:buNone/>
            </a:pPr>
            <a:r>
              <a:t/>
            </a:r>
            <a:endParaRPr/>
          </a:p>
          <a:p>
            <a:pPr indent="-381000" lvl="0" marL="342900" rtl="0" algn="l">
              <a:spcBef>
                <a:spcPts val="1000"/>
              </a:spcBef>
              <a:spcAft>
                <a:spcPts val="0"/>
              </a:spcAft>
              <a:buSzPts val="2040"/>
              <a:buChar char="►"/>
            </a:pPr>
            <a:r>
              <a:rPr lang="en-US" sz="2400"/>
              <a:t>Coordinating Future Treatment</a:t>
            </a:r>
            <a:endParaRPr sz="2400"/>
          </a:p>
          <a:p>
            <a:pPr indent="-323850" lvl="1" marL="742950" rtl="0" algn="l">
              <a:spcBef>
                <a:spcPts val="1000"/>
              </a:spcBef>
              <a:spcAft>
                <a:spcPts val="0"/>
              </a:spcAft>
              <a:buSzPts val="1880"/>
              <a:buChar char="►"/>
            </a:pPr>
            <a:r>
              <a:rPr lang="en-US" sz="2200"/>
              <a:t>Either Hygienist, Assistant, or Treatment Coordinator can discuss ‘Estimated Patient Portions’</a:t>
            </a:r>
            <a:endParaRPr sz="2200"/>
          </a:p>
          <a:p>
            <a:pPr indent="-323850" lvl="1" marL="742950" rtl="0" algn="l">
              <a:spcBef>
                <a:spcPts val="1000"/>
              </a:spcBef>
              <a:spcAft>
                <a:spcPts val="0"/>
              </a:spcAft>
              <a:buSzPts val="1880"/>
              <a:buChar char="►"/>
            </a:pPr>
            <a:r>
              <a:rPr lang="en-US" sz="2200"/>
              <a:t>Print out for patient, schedule patient</a:t>
            </a:r>
            <a:endParaRPr sz="2200"/>
          </a:p>
          <a:p>
            <a:pPr indent="-323850" lvl="1" marL="742950" rtl="0" algn="l">
              <a:spcBef>
                <a:spcPts val="1000"/>
              </a:spcBef>
              <a:spcAft>
                <a:spcPts val="0"/>
              </a:spcAft>
              <a:buSzPts val="1880"/>
              <a:buChar char="►"/>
            </a:pPr>
            <a:r>
              <a:rPr lang="en-US" sz="2200"/>
              <a:t>They know EXACTLY what they owe, and how it will be done for future appointments</a:t>
            </a:r>
            <a:endParaRPr sz="22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52"/>
          <p:cNvSpPr txBox="1"/>
          <p:nvPr>
            <p:ph type="title"/>
          </p:nvPr>
        </p:nvSpPr>
        <p:spPr>
          <a:xfrm>
            <a:off x="677325" y="609600"/>
            <a:ext cx="8596800" cy="8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NDTR</a:t>
            </a:r>
            <a:endParaRPr/>
          </a:p>
        </p:txBody>
      </p:sp>
      <p:sp>
        <p:nvSpPr>
          <p:cNvPr id="476" name="Google Shape;476;p52"/>
          <p:cNvSpPr txBox="1"/>
          <p:nvPr>
            <p:ph idx="1" type="body"/>
          </p:nvPr>
        </p:nvSpPr>
        <p:spPr>
          <a:xfrm>
            <a:off x="677325" y="1434298"/>
            <a:ext cx="8596800" cy="45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6560" lvl="0" marL="342900" rtl="0" algn="l">
              <a:spcBef>
                <a:spcPts val="0"/>
              </a:spcBef>
              <a:spcAft>
                <a:spcPts val="0"/>
              </a:spcAft>
              <a:buSzPts val="2600"/>
              <a:buChar char="►"/>
            </a:pPr>
            <a:r>
              <a:rPr lang="en-US" sz="2600"/>
              <a:t>Next Visit</a:t>
            </a:r>
            <a:endParaRPr sz="2600"/>
          </a:p>
          <a:p>
            <a:pPr indent="-356869" lvl="1" marL="742950" rtl="0" algn="l">
              <a:spcBef>
                <a:spcPts val="1000"/>
              </a:spcBef>
              <a:spcAft>
                <a:spcPts val="0"/>
              </a:spcAft>
              <a:buSzPts val="2400"/>
              <a:buChar char="►"/>
            </a:pPr>
            <a:r>
              <a:rPr lang="en-US" sz="2400"/>
              <a:t>“So next up we need to get that Crown on #3”</a:t>
            </a:r>
            <a:endParaRPr sz="2400"/>
          </a:p>
          <a:p>
            <a:pPr indent="-416560" lvl="0" marL="342900" rtl="0" algn="l">
              <a:spcBef>
                <a:spcPts val="1000"/>
              </a:spcBef>
              <a:spcAft>
                <a:spcPts val="0"/>
              </a:spcAft>
              <a:buSzPts val="2600"/>
              <a:buChar char="►"/>
            </a:pPr>
            <a:r>
              <a:rPr lang="en-US" sz="2600"/>
              <a:t>Date Range for Treatment</a:t>
            </a:r>
            <a:endParaRPr sz="2600"/>
          </a:p>
          <a:p>
            <a:pPr indent="-356869" lvl="1" marL="742950" rtl="0" algn="l">
              <a:spcBef>
                <a:spcPts val="1000"/>
              </a:spcBef>
              <a:spcAft>
                <a:spcPts val="0"/>
              </a:spcAft>
              <a:buSzPts val="2400"/>
              <a:buChar char="►"/>
            </a:pPr>
            <a:r>
              <a:rPr lang="en-US" sz="2400"/>
              <a:t>“We should really get to that quickly in the next 2 weeks”</a:t>
            </a:r>
            <a:endParaRPr sz="2400"/>
          </a:p>
          <a:p>
            <a:pPr indent="-416560" lvl="0" marL="342900" rtl="0" algn="l">
              <a:spcBef>
                <a:spcPts val="1000"/>
              </a:spcBef>
              <a:spcAft>
                <a:spcPts val="0"/>
              </a:spcAft>
              <a:buSzPts val="2600"/>
              <a:buChar char="►"/>
            </a:pPr>
            <a:r>
              <a:rPr lang="en-US" sz="2600"/>
              <a:t>Time allowed for Treatment</a:t>
            </a:r>
            <a:endParaRPr sz="2600"/>
          </a:p>
          <a:p>
            <a:pPr indent="-356869" lvl="1" marL="742950" rtl="0" algn="l">
              <a:spcBef>
                <a:spcPts val="1000"/>
              </a:spcBef>
              <a:spcAft>
                <a:spcPts val="0"/>
              </a:spcAft>
              <a:buSzPts val="2400"/>
              <a:buChar char="►"/>
            </a:pPr>
            <a:r>
              <a:rPr lang="en-US" sz="2400"/>
              <a:t>“The entire appointment will take about 60 minutes”</a:t>
            </a:r>
            <a:endParaRPr sz="2400"/>
          </a:p>
          <a:p>
            <a:pPr indent="-416560" lvl="0" marL="342900" rtl="0" algn="l">
              <a:spcBef>
                <a:spcPts val="1000"/>
              </a:spcBef>
              <a:spcAft>
                <a:spcPts val="0"/>
              </a:spcAft>
              <a:buSzPts val="2600"/>
              <a:buChar char="►"/>
            </a:pPr>
            <a:r>
              <a:rPr lang="en-US" sz="2600"/>
              <a:t>Recall Rescheduled</a:t>
            </a:r>
            <a:endParaRPr sz="2600"/>
          </a:p>
          <a:p>
            <a:pPr indent="-356869" lvl="1" marL="742950" rtl="0" algn="l">
              <a:spcBef>
                <a:spcPts val="1000"/>
              </a:spcBef>
              <a:spcAft>
                <a:spcPts val="0"/>
              </a:spcAft>
              <a:buSzPts val="2400"/>
              <a:buChar char="►"/>
            </a:pPr>
            <a:r>
              <a:rPr lang="en-US" sz="2400"/>
              <a:t>”And then it looks like we already have your next cleaning scheduled in August”</a:t>
            </a:r>
            <a:endParaRPr sz="2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53"/>
          <p:cNvSpPr txBox="1"/>
          <p:nvPr>
            <p:ph type="title"/>
          </p:nvPr>
        </p:nvSpPr>
        <p:spPr>
          <a:xfrm>
            <a:off x="573025" y="609600"/>
            <a:ext cx="87009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Asking for Reviews</a:t>
            </a:r>
            <a:endParaRPr/>
          </a:p>
        </p:txBody>
      </p:sp>
      <p:sp>
        <p:nvSpPr>
          <p:cNvPr id="482" name="Google Shape;482;p53"/>
          <p:cNvSpPr txBox="1"/>
          <p:nvPr>
            <p:ph idx="1" type="body"/>
          </p:nvPr>
        </p:nvSpPr>
        <p:spPr>
          <a:xfrm>
            <a:off x="573034" y="166513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Automated Software that Texts patients afterwards</a:t>
            </a:r>
            <a:endParaRPr/>
          </a:p>
        </p:txBody>
      </p:sp>
      <p:pic>
        <p:nvPicPr>
          <p:cNvPr descr="Text&#10;&#10;Description automatically generated" id="483" name="Google Shape;483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8050" y="206425"/>
            <a:ext cx="2381777" cy="3116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" id="484" name="Google Shape;484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8625" y="3534200"/>
            <a:ext cx="5709676" cy="305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9675" y="2320775"/>
            <a:ext cx="5980049" cy="338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4"/>
          <p:cNvSpPr txBox="1"/>
          <p:nvPr>
            <p:ph type="title"/>
          </p:nvPr>
        </p:nvSpPr>
        <p:spPr>
          <a:xfrm>
            <a:off x="677325" y="417225"/>
            <a:ext cx="8596800" cy="15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Follow the Patient</a:t>
            </a:r>
            <a:endParaRPr/>
          </a:p>
        </p:txBody>
      </p:sp>
      <p:grpSp>
        <p:nvGrpSpPr>
          <p:cNvPr id="491" name="Google Shape;491;p54"/>
          <p:cNvGrpSpPr/>
          <p:nvPr/>
        </p:nvGrpSpPr>
        <p:grpSpPr>
          <a:xfrm>
            <a:off x="2802202" y="304613"/>
            <a:ext cx="6587581" cy="6248782"/>
            <a:chOff x="1204182" y="1321"/>
            <a:chExt cx="6849933" cy="6612468"/>
          </a:xfrm>
        </p:grpSpPr>
        <p:sp>
          <p:nvSpPr>
            <p:cNvPr id="492" name="Google Shape;492;p54"/>
            <p:cNvSpPr/>
            <p:nvPr/>
          </p:nvSpPr>
          <p:spPr>
            <a:xfrm>
              <a:off x="3630085" y="1321"/>
              <a:ext cx="1998128" cy="1998128"/>
            </a:xfrm>
            <a:prstGeom prst="ellipse">
              <a:avLst/>
            </a:prstGeom>
            <a:solidFill>
              <a:srgbClr val="90C223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54"/>
            <p:cNvSpPr txBox="1"/>
            <p:nvPr/>
          </p:nvSpPr>
          <p:spPr>
            <a:xfrm>
              <a:off x="3922704" y="293940"/>
              <a:ext cx="1412890" cy="14128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26650" spcFirstLastPara="1" rIns="26650" wrap="square" tIns="2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Trebuchet MS"/>
                <a:buNone/>
              </a:pPr>
              <a:r>
                <a:rPr b="0" i="0" lang="en-US" sz="21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Call</a:t>
              </a:r>
              <a:endParaRPr/>
            </a:p>
          </p:txBody>
        </p:sp>
        <p:sp>
          <p:nvSpPr>
            <p:cNvPr id="494" name="Google Shape;494;p54"/>
            <p:cNvSpPr/>
            <p:nvPr/>
          </p:nvSpPr>
          <p:spPr>
            <a:xfrm rot="2160000">
              <a:off x="5564840" y="1535641"/>
              <a:ext cx="530239" cy="674368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C5D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54"/>
            <p:cNvSpPr txBox="1"/>
            <p:nvPr/>
          </p:nvSpPr>
          <p:spPr>
            <a:xfrm rot="2160000">
              <a:off x="5580030" y="1623765"/>
              <a:ext cx="371167" cy="404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Trebuchet MS"/>
                <a:buNone/>
              </a:pPr>
              <a:r>
                <a:t/>
              </a:r>
              <a:endParaRPr b="0" i="0" sz="1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96" name="Google Shape;496;p54"/>
            <p:cNvSpPr/>
            <p:nvPr/>
          </p:nvSpPr>
          <p:spPr>
            <a:xfrm>
              <a:off x="6055987" y="1763842"/>
              <a:ext cx="1998128" cy="1998128"/>
            </a:xfrm>
            <a:prstGeom prst="ellipse">
              <a:avLst/>
            </a:prstGeom>
            <a:solidFill>
              <a:srgbClr val="90C223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54"/>
            <p:cNvSpPr txBox="1"/>
            <p:nvPr/>
          </p:nvSpPr>
          <p:spPr>
            <a:xfrm>
              <a:off x="6348606" y="2056461"/>
              <a:ext cx="1412890" cy="14128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26650" spcFirstLastPara="1" rIns="26650" wrap="square" tIns="2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Trebuchet MS"/>
                <a:buNone/>
              </a:pPr>
              <a:r>
                <a:rPr b="0" i="0" lang="en-US" sz="21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Schedule</a:t>
              </a:r>
              <a:endParaRPr/>
            </a:p>
          </p:txBody>
        </p:sp>
        <p:sp>
          <p:nvSpPr>
            <p:cNvPr id="498" name="Google Shape;498;p54"/>
            <p:cNvSpPr/>
            <p:nvPr/>
          </p:nvSpPr>
          <p:spPr>
            <a:xfrm rot="6480000">
              <a:off x="6331263" y="3837359"/>
              <a:ext cx="530239" cy="674368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C5D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54"/>
            <p:cNvSpPr txBox="1"/>
            <p:nvPr/>
          </p:nvSpPr>
          <p:spPr>
            <a:xfrm rot="-4320000">
              <a:off x="6435377" y="3896590"/>
              <a:ext cx="371167" cy="404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Trebuchet MS"/>
                <a:buNone/>
              </a:pPr>
              <a:r>
                <a:t/>
              </a:r>
              <a:endParaRPr b="0" i="0" sz="1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00" name="Google Shape;500;p54"/>
            <p:cNvSpPr/>
            <p:nvPr/>
          </p:nvSpPr>
          <p:spPr>
            <a:xfrm>
              <a:off x="5129375" y="4615661"/>
              <a:ext cx="1998128" cy="1998128"/>
            </a:xfrm>
            <a:prstGeom prst="ellipse">
              <a:avLst/>
            </a:prstGeom>
            <a:solidFill>
              <a:srgbClr val="90C223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54"/>
            <p:cNvSpPr txBox="1"/>
            <p:nvPr/>
          </p:nvSpPr>
          <p:spPr>
            <a:xfrm>
              <a:off x="5421994" y="4908280"/>
              <a:ext cx="1412890" cy="14128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26650" spcFirstLastPara="1" rIns="26650" wrap="square" tIns="2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Trebuchet MS"/>
                <a:buNone/>
              </a:pPr>
              <a:r>
                <a:rPr b="0" i="0" lang="en-US" sz="21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Experience</a:t>
              </a:r>
              <a:endParaRPr/>
            </a:p>
          </p:txBody>
        </p:sp>
        <p:sp>
          <p:nvSpPr>
            <p:cNvPr id="502" name="Google Shape;502;p54"/>
            <p:cNvSpPr/>
            <p:nvPr/>
          </p:nvSpPr>
          <p:spPr>
            <a:xfrm rot="10800000">
              <a:off x="4379036" y="5277541"/>
              <a:ext cx="530239" cy="674368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C5D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54"/>
            <p:cNvSpPr txBox="1"/>
            <p:nvPr/>
          </p:nvSpPr>
          <p:spPr>
            <a:xfrm>
              <a:off x="4538108" y="5412415"/>
              <a:ext cx="371167" cy="404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Trebuchet MS"/>
                <a:buNone/>
              </a:pPr>
              <a:r>
                <a:t/>
              </a:r>
              <a:endParaRPr b="0" i="0" sz="1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04" name="Google Shape;504;p54"/>
            <p:cNvSpPr/>
            <p:nvPr/>
          </p:nvSpPr>
          <p:spPr>
            <a:xfrm>
              <a:off x="2130795" y="4615661"/>
              <a:ext cx="1998128" cy="1998128"/>
            </a:xfrm>
            <a:prstGeom prst="ellipse">
              <a:avLst/>
            </a:prstGeom>
            <a:solidFill>
              <a:srgbClr val="90C223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54"/>
            <p:cNvSpPr txBox="1"/>
            <p:nvPr/>
          </p:nvSpPr>
          <p:spPr>
            <a:xfrm>
              <a:off x="2423414" y="4908280"/>
              <a:ext cx="1412890" cy="14128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26650" spcFirstLastPara="1" rIns="26650" wrap="square" tIns="2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Trebuchet MS"/>
                <a:buNone/>
              </a:pPr>
              <a:r>
                <a:rPr b="0" i="0" lang="en-US" sz="21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Collections</a:t>
              </a:r>
              <a:endParaRPr/>
            </a:p>
          </p:txBody>
        </p:sp>
        <p:sp>
          <p:nvSpPr>
            <p:cNvPr id="506" name="Google Shape;506;p54"/>
            <p:cNvSpPr/>
            <p:nvPr/>
          </p:nvSpPr>
          <p:spPr>
            <a:xfrm rot="-6480000">
              <a:off x="2406071" y="3865904"/>
              <a:ext cx="530239" cy="674368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C5D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54"/>
            <p:cNvSpPr txBox="1"/>
            <p:nvPr/>
          </p:nvSpPr>
          <p:spPr>
            <a:xfrm rot="4320000">
              <a:off x="2510185" y="4076421"/>
              <a:ext cx="371167" cy="404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Trebuchet MS"/>
                <a:buNone/>
              </a:pPr>
              <a:r>
                <a:t/>
              </a:r>
              <a:endParaRPr b="0" i="0" sz="1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08" name="Google Shape;508;p54"/>
            <p:cNvSpPr/>
            <p:nvPr/>
          </p:nvSpPr>
          <p:spPr>
            <a:xfrm>
              <a:off x="1204182" y="1763842"/>
              <a:ext cx="1998128" cy="1998128"/>
            </a:xfrm>
            <a:prstGeom prst="ellipse">
              <a:avLst/>
            </a:prstGeom>
            <a:solidFill>
              <a:srgbClr val="90C223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54"/>
            <p:cNvSpPr txBox="1"/>
            <p:nvPr/>
          </p:nvSpPr>
          <p:spPr>
            <a:xfrm>
              <a:off x="1496801" y="2056461"/>
              <a:ext cx="1412890" cy="14128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26650" spcFirstLastPara="1" rIns="26650" wrap="square" tIns="2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Trebuchet MS"/>
                <a:buNone/>
              </a:pPr>
              <a:r>
                <a:rPr b="0" i="0" lang="en-US" sz="21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Set up Next Visit</a:t>
              </a:r>
              <a:endParaRPr/>
            </a:p>
          </p:txBody>
        </p:sp>
        <p:sp>
          <p:nvSpPr>
            <p:cNvPr id="510" name="Google Shape;510;p54"/>
            <p:cNvSpPr/>
            <p:nvPr/>
          </p:nvSpPr>
          <p:spPr>
            <a:xfrm rot="-2160000">
              <a:off x="3138938" y="1553282"/>
              <a:ext cx="530239" cy="674368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C5D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54"/>
            <p:cNvSpPr txBox="1"/>
            <p:nvPr/>
          </p:nvSpPr>
          <p:spPr>
            <a:xfrm rot="-2160000">
              <a:off x="3154128" y="1734906"/>
              <a:ext cx="371167" cy="404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Trebuchet MS"/>
                <a:buNone/>
              </a:pPr>
              <a:r>
                <a:t/>
              </a:r>
              <a:endParaRPr b="0" i="0" sz="1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Google Shape;516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151" y="440100"/>
            <a:ext cx="7845250" cy="597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56"/>
          <p:cNvSpPr txBox="1"/>
          <p:nvPr>
            <p:ph idx="1" type="body"/>
          </p:nvPr>
        </p:nvSpPr>
        <p:spPr>
          <a:xfrm>
            <a:off x="559500" y="347520"/>
            <a:ext cx="8596800" cy="197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Scan the QR code, enter your email address, get </a:t>
            </a:r>
            <a:r>
              <a:rPr lang="en-US"/>
              <a:t>downloadable</a:t>
            </a:r>
            <a:r>
              <a:rPr lang="en-US"/>
              <a:t> documents, and once you are in my list, you will receive a free copy of my bestselling book, By The Numbers. </a:t>
            </a:r>
            <a:endParaRPr sz="29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Next week, I will order a box of books to have delivered to the school for all of you who put your name in. </a:t>
            </a:r>
            <a:endParaRPr/>
          </a:p>
        </p:txBody>
      </p:sp>
      <p:pic>
        <p:nvPicPr>
          <p:cNvPr id="522" name="Google Shape;522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473320"/>
            <a:ext cx="8185277" cy="3555966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56"/>
          <p:cNvSpPr/>
          <p:nvPr/>
        </p:nvSpPr>
        <p:spPr>
          <a:xfrm>
            <a:off x="7770650" y="2399000"/>
            <a:ext cx="312900" cy="45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24" name="Google Shape;524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90077" y="2473320"/>
            <a:ext cx="306705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The Big Numbers</a:t>
            </a:r>
            <a:endParaRPr/>
          </a:p>
        </p:txBody>
      </p:sp>
      <p:pic>
        <p:nvPicPr>
          <p:cNvPr descr="Graphical user interface, application, table, Excel&#10;&#10;Description automatically generated" id="162" name="Google Shape;162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750" y="1409475"/>
            <a:ext cx="11812500" cy="363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57"/>
          <p:cNvSpPr txBox="1"/>
          <p:nvPr>
            <p:ph type="title"/>
          </p:nvPr>
        </p:nvSpPr>
        <p:spPr>
          <a:xfrm>
            <a:off x="2406121" y="34290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Thanks!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8" name="Google Shape;168;p22"/>
          <p:cNvSpPr txBox="1"/>
          <p:nvPr>
            <p:ph type="title"/>
          </p:nvPr>
        </p:nvSpPr>
        <p:spPr>
          <a:xfrm>
            <a:off x="1286933" y="609600"/>
            <a:ext cx="10197600" cy="10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Days to Next ______</a:t>
            </a:r>
            <a:endParaRPr/>
          </a:p>
        </p:txBody>
      </p:sp>
      <p:sp>
        <p:nvSpPr>
          <p:cNvPr id="169" name="Google Shape;169;p22"/>
          <p:cNvSpPr/>
          <p:nvPr/>
        </p:nvSpPr>
        <p:spPr>
          <a:xfrm rot="10800000">
            <a:off x="-104" y="54"/>
            <a:ext cx="842700" cy="5666100"/>
          </a:xfrm>
          <a:prstGeom prst="triangle">
            <a:avLst>
              <a:gd fmla="val 100000" name="adj"/>
            </a:avLst>
          </a:prstGeom>
          <a:solidFill>
            <a:schemeClr val="accent1">
              <a:alpha val="8471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2"/>
          <p:cNvSpPr/>
          <p:nvPr/>
        </p:nvSpPr>
        <p:spPr>
          <a:xfrm flipH="1">
            <a:off x="11743200" y="4013200"/>
            <a:ext cx="448800" cy="2844900"/>
          </a:xfrm>
          <a:prstGeom prst="triangle">
            <a:avLst>
              <a:gd fmla="val 0" name="adj"/>
            </a:avLst>
          </a:prstGeom>
          <a:solidFill>
            <a:schemeClr val="accent1">
              <a:alpha val="8471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1" name="Google Shape;171;p22"/>
          <p:cNvGrpSpPr/>
          <p:nvPr/>
        </p:nvGrpSpPr>
        <p:grpSpPr>
          <a:xfrm>
            <a:off x="1470733" y="2817557"/>
            <a:ext cx="9250416" cy="2355453"/>
            <a:chOff x="183800" y="869014"/>
            <a:chExt cx="9250416" cy="2355453"/>
          </a:xfrm>
        </p:grpSpPr>
        <p:sp>
          <p:nvSpPr>
            <p:cNvPr id="172" name="Google Shape;172;p22"/>
            <p:cNvSpPr/>
            <p:nvPr/>
          </p:nvSpPr>
          <p:spPr>
            <a:xfrm>
              <a:off x="582441" y="869014"/>
              <a:ext cx="1247100" cy="1247100"/>
            </a:xfrm>
            <a:prstGeom prst="ellipse">
              <a:avLst/>
            </a:prstGeom>
            <a:solidFill>
              <a:srgbClr val="52A0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2"/>
            <p:cNvSpPr/>
            <p:nvPr/>
          </p:nvSpPr>
          <p:spPr>
            <a:xfrm>
              <a:off x="848202" y="1134775"/>
              <a:ext cx="715500" cy="7155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2"/>
            <p:cNvSpPr/>
            <p:nvPr/>
          </p:nvSpPr>
          <p:spPr>
            <a:xfrm>
              <a:off x="183800" y="2504467"/>
              <a:ext cx="20442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2"/>
            <p:cNvSpPr txBox="1"/>
            <p:nvPr/>
          </p:nvSpPr>
          <p:spPr>
            <a:xfrm>
              <a:off x="183800" y="2504467"/>
              <a:ext cx="20442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LEADING INDICATOR</a:t>
              </a:r>
              <a:endParaRPr/>
            </a:p>
          </p:txBody>
        </p:sp>
        <p:sp>
          <p:nvSpPr>
            <p:cNvPr id="176" name="Google Shape;176;p22"/>
            <p:cNvSpPr/>
            <p:nvPr/>
          </p:nvSpPr>
          <p:spPr>
            <a:xfrm>
              <a:off x="2984513" y="869014"/>
              <a:ext cx="1247100" cy="1247100"/>
            </a:xfrm>
            <a:prstGeom prst="ellipse">
              <a:avLst/>
            </a:prstGeom>
            <a:solidFill>
              <a:srgbClr val="E4B9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2"/>
            <p:cNvSpPr/>
            <p:nvPr/>
          </p:nvSpPr>
          <p:spPr>
            <a:xfrm>
              <a:off x="3250275" y="1134775"/>
              <a:ext cx="715500" cy="7155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2"/>
            <p:cNvSpPr/>
            <p:nvPr/>
          </p:nvSpPr>
          <p:spPr>
            <a:xfrm>
              <a:off x="2585872" y="2504467"/>
              <a:ext cx="20442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2"/>
            <p:cNvSpPr txBox="1"/>
            <p:nvPr/>
          </p:nvSpPr>
          <p:spPr>
            <a:xfrm>
              <a:off x="2585872" y="2504467"/>
              <a:ext cx="20442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EVALUATES HOW FAR OUT YOU ARE BOOKED</a:t>
              </a:r>
              <a:endParaRPr/>
            </a:p>
          </p:txBody>
        </p:sp>
        <p:sp>
          <p:nvSpPr>
            <p:cNvPr id="180" name="Google Shape;180;p22"/>
            <p:cNvSpPr/>
            <p:nvPr/>
          </p:nvSpPr>
          <p:spPr>
            <a:xfrm>
              <a:off x="5386585" y="869014"/>
              <a:ext cx="1247100" cy="1247100"/>
            </a:xfrm>
            <a:prstGeom prst="ellipse">
              <a:avLst/>
            </a:prstGeom>
            <a:solidFill>
              <a:srgbClr val="E766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2"/>
            <p:cNvSpPr/>
            <p:nvPr/>
          </p:nvSpPr>
          <p:spPr>
            <a:xfrm>
              <a:off x="5652347" y="1134775"/>
              <a:ext cx="715500" cy="7155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2"/>
            <p:cNvSpPr/>
            <p:nvPr/>
          </p:nvSpPr>
          <p:spPr>
            <a:xfrm>
              <a:off x="4987944" y="2504467"/>
              <a:ext cx="20442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2"/>
            <p:cNvSpPr txBox="1"/>
            <p:nvPr/>
          </p:nvSpPr>
          <p:spPr>
            <a:xfrm>
              <a:off x="4987944" y="2504467"/>
              <a:ext cx="20442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HOW FULL IS HYGIENE SCHEDULE</a:t>
              </a:r>
              <a:endParaRPr/>
            </a:p>
          </p:txBody>
        </p:sp>
        <p:sp>
          <p:nvSpPr>
            <p:cNvPr id="184" name="Google Shape;184;p22"/>
            <p:cNvSpPr/>
            <p:nvPr/>
          </p:nvSpPr>
          <p:spPr>
            <a:xfrm>
              <a:off x="7788658" y="869014"/>
              <a:ext cx="1247100" cy="1247100"/>
            </a:xfrm>
            <a:prstGeom prst="ellipse">
              <a:avLst/>
            </a:prstGeom>
            <a:solidFill>
              <a:srgbClr val="C42D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2"/>
            <p:cNvSpPr/>
            <p:nvPr/>
          </p:nvSpPr>
          <p:spPr>
            <a:xfrm>
              <a:off x="8054419" y="1134775"/>
              <a:ext cx="715500" cy="7155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2"/>
            <p:cNvSpPr/>
            <p:nvPr/>
          </p:nvSpPr>
          <p:spPr>
            <a:xfrm>
              <a:off x="7390016" y="2504467"/>
              <a:ext cx="20442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2"/>
            <p:cNvSpPr txBox="1"/>
            <p:nvPr/>
          </p:nvSpPr>
          <p:spPr>
            <a:xfrm>
              <a:off x="7390016" y="2504467"/>
              <a:ext cx="20442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HOW FULL IS DOCTOR SCHEDULE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/>
          <p:nvPr/>
        </p:nvSpPr>
        <p:spPr>
          <a:xfrm>
            <a:off x="0" y="-65175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3" name="Google Shape;193;p23"/>
          <p:cNvSpPr txBox="1"/>
          <p:nvPr>
            <p:ph type="title"/>
          </p:nvPr>
        </p:nvSpPr>
        <p:spPr>
          <a:xfrm>
            <a:off x="1286933" y="609600"/>
            <a:ext cx="10197600" cy="10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Forward 14 Day Production	</a:t>
            </a:r>
            <a:endParaRPr/>
          </a:p>
        </p:txBody>
      </p:sp>
      <p:sp>
        <p:nvSpPr>
          <p:cNvPr id="194" name="Google Shape;194;p23"/>
          <p:cNvSpPr/>
          <p:nvPr/>
        </p:nvSpPr>
        <p:spPr>
          <a:xfrm rot="10800000">
            <a:off x="-104" y="54"/>
            <a:ext cx="842700" cy="5666100"/>
          </a:xfrm>
          <a:prstGeom prst="triangle">
            <a:avLst>
              <a:gd fmla="val 100000" name="adj"/>
            </a:avLst>
          </a:prstGeom>
          <a:solidFill>
            <a:schemeClr val="accent1">
              <a:alpha val="8471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3"/>
          <p:cNvSpPr/>
          <p:nvPr/>
        </p:nvSpPr>
        <p:spPr>
          <a:xfrm flipH="1">
            <a:off x="11743200" y="4013200"/>
            <a:ext cx="448800" cy="2844900"/>
          </a:xfrm>
          <a:prstGeom prst="triangle">
            <a:avLst>
              <a:gd fmla="val 0" name="adj"/>
            </a:avLst>
          </a:prstGeom>
          <a:solidFill>
            <a:schemeClr val="accent1">
              <a:alpha val="8471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6" name="Google Shape;196;p23"/>
          <p:cNvGrpSpPr/>
          <p:nvPr/>
        </p:nvGrpSpPr>
        <p:grpSpPr>
          <a:xfrm>
            <a:off x="1397999" y="2428108"/>
            <a:ext cx="9396000" cy="3134351"/>
            <a:chOff x="111066" y="479565"/>
            <a:chExt cx="9396000" cy="3134351"/>
          </a:xfrm>
        </p:grpSpPr>
        <p:sp>
          <p:nvSpPr>
            <p:cNvPr id="197" name="Google Shape;197;p23"/>
            <p:cNvSpPr/>
            <p:nvPr/>
          </p:nvSpPr>
          <p:spPr>
            <a:xfrm>
              <a:off x="1299066" y="479565"/>
              <a:ext cx="1944000" cy="1944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111066" y="2893916"/>
              <a:ext cx="432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3"/>
            <p:cNvSpPr txBox="1"/>
            <p:nvPr/>
          </p:nvSpPr>
          <p:spPr>
            <a:xfrm>
              <a:off x="111066" y="2893916"/>
              <a:ext cx="432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Trebuchet MS"/>
                <a:buNone/>
              </a:pPr>
              <a:r>
                <a:rPr b="0" i="0" lang="en-US" sz="27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Expected Production in the next 2 weeks</a:t>
              </a:r>
              <a:endParaRPr/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6375066" y="479565"/>
              <a:ext cx="1944000" cy="19440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5187066" y="2893916"/>
              <a:ext cx="432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3"/>
            <p:cNvSpPr txBox="1"/>
            <p:nvPr/>
          </p:nvSpPr>
          <p:spPr>
            <a:xfrm>
              <a:off x="5187066" y="2893916"/>
              <a:ext cx="432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Trebuchet MS"/>
                <a:buNone/>
              </a:pPr>
              <a:r>
                <a:rPr b="0" i="0" lang="en-US" sz="27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Gives a good indicator of future collections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 txBox="1"/>
          <p:nvPr>
            <p:ph type="title"/>
          </p:nvPr>
        </p:nvSpPr>
        <p:spPr>
          <a:xfrm>
            <a:off x="625184" y="257575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Accounts Receivable</a:t>
            </a:r>
            <a:endParaRPr/>
          </a:p>
        </p:txBody>
      </p:sp>
      <p:pic>
        <p:nvPicPr>
          <p:cNvPr descr="Chart&#10;&#10;Description automatically generated" id="208" name="Google Shape;208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032" y="1022275"/>
            <a:ext cx="8387100" cy="560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"/>
          <p:cNvSpPr txBox="1"/>
          <p:nvPr>
            <p:ph type="title"/>
          </p:nvPr>
        </p:nvSpPr>
        <p:spPr>
          <a:xfrm>
            <a:off x="546934" y="2315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Inbound Phone Answer Rate</a:t>
            </a:r>
            <a:endParaRPr/>
          </a:p>
        </p:txBody>
      </p:sp>
      <p:pic>
        <p:nvPicPr>
          <p:cNvPr descr="Graphical user interface, chart, pie chart&#10;&#10;Description automatically generated" id="214" name="Google Shape;214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406" y="1009250"/>
            <a:ext cx="11857200" cy="558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6"/>
          <p:cNvSpPr txBox="1"/>
          <p:nvPr>
            <p:ph type="title"/>
          </p:nvPr>
        </p:nvSpPr>
        <p:spPr>
          <a:xfrm>
            <a:off x="677334" y="24455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Attrition Vs. New Patients</a:t>
            </a:r>
            <a:endParaRPr/>
          </a:p>
        </p:txBody>
      </p:sp>
      <p:sp>
        <p:nvSpPr>
          <p:cNvPr id="220" name="Google Shape;220;p26"/>
          <p:cNvSpPr txBox="1"/>
          <p:nvPr>
            <p:ph idx="1" type="body"/>
          </p:nvPr>
        </p:nvSpPr>
        <p:spPr>
          <a:xfrm>
            <a:off x="677325" y="899628"/>
            <a:ext cx="8596800" cy="10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Attrition is Any patient not seen in the last 18 months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New Patients</a:t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pic>
        <p:nvPicPr>
          <p:cNvPr descr="Chart, bar chart&#10;&#10;Description automatically generated" id="221" name="Google Shape;22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88" y="1903625"/>
            <a:ext cx="8596667" cy="4298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